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0" r:id="rId4"/>
    <p:sldId id="259" r:id="rId5"/>
    <p:sldId id="26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4B000F-8AD4-4D10-829B-7AE58A6981AA}" v="212" dt="2020-08-10T20:20:19.8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25" autoAdjust="0"/>
    <p:restoredTop sz="94660"/>
  </p:normalViewPr>
  <p:slideViewPr>
    <p:cSldViewPr snapToGrid="0">
      <p:cViewPr varScale="1">
        <p:scale>
          <a:sx n="103" d="100"/>
          <a:sy n="103" d="100"/>
        </p:scale>
        <p:origin x="114" y="1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son Lao" userId="d7fa375e-dc4f-4cb0-bf6a-65e43c6e68a1" providerId="ADAL" clId="{3C4B000F-8AD4-4D10-829B-7AE58A6981AA}"/>
    <pc:docChg chg="undo redo custSel addSld delSld modSld sldOrd">
      <pc:chgData name="Alison Lao" userId="d7fa375e-dc4f-4cb0-bf6a-65e43c6e68a1" providerId="ADAL" clId="{3C4B000F-8AD4-4D10-829B-7AE58A6981AA}" dt="2020-08-10T20:27:52.716" v="913" actId="20577"/>
      <pc:docMkLst>
        <pc:docMk/>
      </pc:docMkLst>
      <pc:sldChg chg="modSp mod">
        <pc:chgData name="Alison Lao" userId="d7fa375e-dc4f-4cb0-bf6a-65e43c6e68a1" providerId="ADAL" clId="{3C4B000F-8AD4-4D10-829B-7AE58A6981AA}" dt="2020-08-10T20:19:05.231" v="380" actId="20577"/>
        <pc:sldMkLst>
          <pc:docMk/>
          <pc:sldMk cId="859441609" sldId="256"/>
        </pc:sldMkLst>
        <pc:spChg chg="mod">
          <ac:chgData name="Alison Lao" userId="d7fa375e-dc4f-4cb0-bf6a-65e43c6e68a1" providerId="ADAL" clId="{3C4B000F-8AD4-4D10-829B-7AE58A6981AA}" dt="2020-08-10T20:19:05.231" v="380" actId="20577"/>
          <ac:spMkLst>
            <pc:docMk/>
            <pc:sldMk cId="859441609" sldId="256"/>
            <ac:spMk id="2" creationId="{617CB6FB-C512-493E-AD40-32C64C76FD7B}"/>
          </ac:spMkLst>
        </pc:spChg>
        <pc:spChg chg="mod">
          <ac:chgData name="Alison Lao" userId="d7fa375e-dc4f-4cb0-bf6a-65e43c6e68a1" providerId="ADAL" clId="{3C4B000F-8AD4-4D10-829B-7AE58A6981AA}" dt="2020-08-10T20:18:06.801" v="370" actId="20577"/>
          <ac:spMkLst>
            <pc:docMk/>
            <pc:sldMk cId="859441609" sldId="256"/>
            <ac:spMk id="3" creationId="{9EE9D417-72D5-4CD4-9D4A-178489D492B0}"/>
          </ac:spMkLst>
        </pc:spChg>
      </pc:sldChg>
      <pc:sldChg chg="del ord">
        <pc:chgData name="Alison Lao" userId="d7fa375e-dc4f-4cb0-bf6a-65e43c6e68a1" providerId="ADAL" clId="{3C4B000F-8AD4-4D10-829B-7AE58A6981AA}" dt="2020-08-10T20:24:58.786" v="854" actId="47"/>
        <pc:sldMkLst>
          <pc:docMk/>
          <pc:sldMk cId="3672341397" sldId="257"/>
        </pc:sldMkLst>
      </pc:sldChg>
      <pc:sldChg chg="addSp delSp modSp mod">
        <pc:chgData name="Alison Lao" userId="d7fa375e-dc4f-4cb0-bf6a-65e43c6e68a1" providerId="ADAL" clId="{3C4B000F-8AD4-4D10-829B-7AE58A6981AA}" dt="2020-08-10T20:20:11.656" v="432" actId="20577"/>
        <pc:sldMkLst>
          <pc:docMk/>
          <pc:sldMk cId="321003341" sldId="258"/>
        </pc:sldMkLst>
        <pc:spChg chg="del mod">
          <ac:chgData name="Alison Lao" userId="d7fa375e-dc4f-4cb0-bf6a-65e43c6e68a1" providerId="ADAL" clId="{3C4B000F-8AD4-4D10-829B-7AE58A6981AA}" dt="2020-08-10T20:12:15.986" v="183" actId="478"/>
          <ac:spMkLst>
            <pc:docMk/>
            <pc:sldMk cId="321003341" sldId="258"/>
            <ac:spMk id="3" creationId="{1B4E1072-3BF9-4F1D-AB11-3FB735F4D130}"/>
          </ac:spMkLst>
        </pc:spChg>
        <pc:spChg chg="add del mod">
          <ac:chgData name="Alison Lao" userId="d7fa375e-dc4f-4cb0-bf6a-65e43c6e68a1" providerId="ADAL" clId="{3C4B000F-8AD4-4D10-829B-7AE58A6981AA}" dt="2020-08-10T20:12:17.697" v="184" actId="478"/>
          <ac:spMkLst>
            <pc:docMk/>
            <pc:sldMk cId="321003341" sldId="258"/>
            <ac:spMk id="6" creationId="{1BD1FD34-48DC-464E-9E55-0129FE3E85F0}"/>
          </ac:spMkLst>
        </pc:spChg>
        <pc:graphicFrameChg chg="add del mod modGraphic">
          <ac:chgData name="Alison Lao" userId="d7fa375e-dc4f-4cb0-bf6a-65e43c6e68a1" providerId="ADAL" clId="{3C4B000F-8AD4-4D10-829B-7AE58A6981AA}" dt="2020-08-10T20:20:11.656" v="432" actId="20577"/>
          <ac:graphicFrameMkLst>
            <pc:docMk/>
            <pc:sldMk cId="321003341" sldId="258"/>
            <ac:graphicFrameMk id="4" creationId="{CC4723B3-EB69-4584-9582-0496CFA8891D}"/>
          </ac:graphicFrameMkLst>
        </pc:graphicFrameChg>
      </pc:sldChg>
      <pc:sldChg chg="addSp delSp modSp mod ord">
        <pc:chgData name="Alison Lao" userId="d7fa375e-dc4f-4cb0-bf6a-65e43c6e68a1" providerId="ADAL" clId="{3C4B000F-8AD4-4D10-829B-7AE58A6981AA}" dt="2020-08-10T20:27:30.482" v="911"/>
        <pc:sldMkLst>
          <pc:docMk/>
          <pc:sldMk cId="1302810033" sldId="259"/>
        </pc:sldMkLst>
        <pc:spChg chg="mod">
          <ac:chgData name="Alison Lao" userId="d7fa375e-dc4f-4cb0-bf6a-65e43c6e68a1" providerId="ADAL" clId="{3C4B000F-8AD4-4D10-829B-7AE58A6981AA}" dt="2020-08-10T20:25:16.408" v="869" actId="20577"/>
          <ac:spMkLst>
            <pc:docMk/>
            <pc:sldMk cId="1302810033" sldId="259"/>
            <ac:spMk id="2" creationId="{2B824EE4-158D-40CB-B9EA-EF90F96E8A36}"/>
          </ac:spMkLst>
        </pc:spChg>
        <pc:spChg chg="del">
          <ac:chgData name="Alison Lao" userId="d7fa375e-dc4f-4cb0-bf6a-65e43c6e68a1" providerId="ADAL" clId="{3C4B000F-8AD4-4D10-829B-7AE58A6981AA}" dt="2020-08-10T20:10:48.044" v="154" actId="478"/>
          <ac:spMkLst>
            <pc:docMk/>
            <pc:sldMk cId="1302810033" sldId="259"/>
            <ac:spMk id="3" creationId="{1B4E1072-3BF9-4F1D-AB11-3FB735F4D130}"/>
          </ac:spMkLst>
        </pc:spChg>
        <pc:spChg chg="add del mod">
          <ac:chgData name="Alison Lao" userId="d7fa375e-dc4f-4cb0-bf6a-65e43c6e68a1" providerId="ADAL" clId="{3C4B000F-8AD4-4D10-829B-7AE58A6981AA}" dt="2020-08-10T20:10:50.310" v="155" actId="478"/>
          <ac:spMkLst>
            <pc:docMk/>
            <pc:sldMk cId="1302810033" sldId="259"/>
            <ac:spMk id="5" creationId="{0918E4CE-A7EC-47A3-91E1-A46F3B15841F}"/>
          </ac:spMkLst>
        </pc:spChg>
        <pc:spChg chg="add del mod">
          <ac:chgData name="Alison Lao" userId="d7fa375e-dc4f-4cb0-bf6a-65e43c6e68a1" providerId="ADAL" clId="{3C4B000F-8AD4-4D10-829B-7AE58A6981AA}" dt="2020-08-10T20:27:30.482" v="911"/>
          <ac:spMkLst>
            <pc:docMk/>
            <pc:sldMk cId="1302810033" sldId="259"/>
            <ac:spMk id="8" creationId="{7ECBEE5D-1476-4B11-8FCE-BEB650825AC2}"/>
          </ac:spMkLst>
        </pc:spChg>
        <pc:spChg chg="add mod">
          <ac:chgData name="Alison Lao" userId="d7fa375e-dc4f-4cb0-bf6a-65e43c6e68a1" providerId="ADAL" clId="{3C4B000F-8AD4-4D10-829B-7AE58A6981AA}" dt="2020-08-10T20:26:57.508" v="898" actId="14100"/>
          <ac:spMkLst>
            <pc:docMk/>
            <pc:sldMk cId="1302810033" sldId="259"/>
            <ac:spMk id="9" creationId="{7455D827-8C00-4CCE-A166-F89A7DDB865B}"/>
          </ac:spMkLst>
        </pc:spChg>
        <pc:spChg chg="add mod">
          <ac:chgData name="Alison Lao" userId="d7fa375e-dc4f-4cb0-bf6a-65e43c6e68a1" providerId="ADAL" clId="{3C4B000F-8AD4-4D10-829B-7AE58A6981AA}" dt="2020-08-10T20:27:26.083" v="909" actId="14100"/>
          <ac:spMkLst>
            <pc:docMk/>
            <pc:sldMk cId="1302810033" sldId="259"/>
            <ac:spMk id="11" creationId="{007EC21E-1E53-44FC-A918-1FDB60F2A3B4}"/>
          </ac:spMkLst>
        </pc:spChg>
        <pc:picChg chg="add del mod">
          <ac:chgData name="Alison Lao" userId="d7fa375e-dc4f-4cb0-bf6a-65e43c6e68a1" providerId="ADAL" clId="{3C4B000F-8AD4-4D10-829B-7AE58A6981AA}" dt="2020-08-10T20:26:48.945" v="897" actId="21"/>
          <ac:picMkLst>
            <pc:docMk/>
            <pc:sldMk cId="1302810033" sldId="259"/>
            <ac:picMk id="6" creationId="{9CFF22D5-9D2A-4957-9957-47B345B44CF9}"/>
          </ac:picMkLst>
        </pc:picChg>
      </pc:sldChg>
      <pc:sldChg chg="addSp delSp modSp mod">
        <pc:chgData name="Alison Lao" userId="d7fa375e-dc4f-4cb0-bf6a-65e43c6e68a1" providerId="ADAL" clId="{3C4B000F-8AD4-4D10-829B-7AE58A6981AA}" dt="2020-08-10T20:20:19.880" v="434" actId="20577"/>
        <pc:sldMkLst>
          <pc:docMk/>
          <pc:sldMk cId="2165015602" sldId="260"/>
        </pc:sldMkLst>
        <pc:spChg chg="mod">
          <ac:chgData name="Alison Lao" userId="d7fa375e-dc4f-4cb0-bf6a-65e43c6e68a1" providerId="ADAL" clId="{3C4B000F-8AD4-4D10-829B-7AE58A6981AA}" dt="2020-08-10T20:15:15.042" v="342" actId="122"/>
          <ac:spMkLst>
            <pc:docMk/>
            <pc:sldMk cId="2165015602" sldId="260"/>
            <ac:spMk id="3" creationId="{1B4E1072-3BF9-4F1D-AB11-3FB735F4D130}"/>
          </ac:spMkLst>
        </pc:spChg>
        <pc:graphicFrameChg chg="add del">
          <ac:chgData name="Alison Lao" userId="d7fa375e-dc4f-4cb0-bf6a-65e43c6e68a1" providerId="ADAL" clId="{3C4B000F-8AD4-4D10-829B-7AE58A6981AA}" dt="2020-08-10T20:13:06.962" v="208" actId="22"/>
          <ac:graphicFrameMkLst>
            <pc:docMk/>
            <pc:sldMk cId="2165015602" sldId="260"/>
            <ac:graphicFrameMk id="5" creationId="{39CAC648-2BBB-4CD0-9852-574238142B79}"/>
          </ac:graphicFrameMkLst>
        </pc:graphicFrameChg>
        <pc:graphicFrameChg chg="add mod">
          <ac:chgData name="Alison Lao" userId="d7fa375e-dc4f-4cb0-bf6a-65e43c6e68a1" providerId="ADAL" clId="{3C4B000F-8AD4-4D10-829B-7AE58A6981AA}" dt="2020-08-10T20:20:19.880" v="434" actId="20577"/>
          <ac:graphicFrameMkLst>
            <pc:docMk/>
            <pc:sldMk cId="2165015602" sldId="260"/>
            <ac:graphicFrameMk id="7" creationId="{FA88A0B2-ECF3-4F28-8535-DBD9BF7ACE24}"/>
          </ac:graphicFrameMkLst>
        </pc:graphicFrameChg>
      </pc:sldChg>
      <pc:sldChg chg="addSp modSp add mod">
        <pc:chgData name="Alison Lao" userId="d7fa375e-dc4f-4cb0-bf6a-65e43c6e68a1" providerId="ADAL" clId="{3C4B000F-8AD4-4D10-829B-7AE58A6981AA}" dt="2020-08-10T20:27:52.716" v="913" actId="20577"/>
        <pc:sldMkLst>
          <pc:docMk/>
          <pc:sldMk cId="2380448882" sldId="261"/>
        </pc:sldMkLst>
        <pc:spChg chg="mod">
          <ac:chgData name="Alison Lao" userId="d7fa375e-dc4f-4cb0-bf6a-65e43c6e68a1" providerId="ADAL" clId="{3C4B000F-8AD4-4D10-829B-7AE58A6981AA}" dt="2020-08-10T20:11:15.361" v="163" actId="20577"/>
          <ac:spMkLst>
            <pc:docMk/>
            <pc:sldMk cId="2380448882" sldId="261"/>
            <ac:spMk id="2" creationId="{2B824EE4-158D-40CB-B9EA-EF90F96E8A36}"/>
          </ac:spMkLst>
        </pc:spChg>
        <pc:spChg chg="add mod">
          <ac:chgData name="Alison Lao" userId="d7fa375e-dc4f-4cb0-bf6a-65e43c6e68a1" providerId="ADAL" clId="{3C4B000F-8AD4-4D10-829B-7AE58A6981AA}" dt="2020-08-10T20:27:52.716" v="913" actId="20577"/>
          <ac:spMkLst>
            <pc:docMk/>
            <pc:sldMk cId="2380448882" sldId="261"/>
            <ac:spMk id="4" creationId="{491E3C30-9C31-4064-8AC3-361C066E62A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57D7A3-6AA1-4759-980C-BC8008E98AB5}"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2425EEA9-65F6-4D81-B083-D3DC5A0E1FC6}">
      <dgm:prSet phldrT="[Text]" custT="1"/>
      <dgm:spPr/>
      <dgm:t>
        <a:bodyPr/>
        <a:lstStyle/>
        <a:p>
          <a:pPr>
            <a:buClrTx/>
          </a:pPr>
          <a:r>
            <a:rPr lang="en-US" sz="1400"/>
            <a:t>Big Mountain Resort recently installed an additional chair lift which increased operating cost by $1.54M</a:t>
          </a:r>
        </a:p>
      </dgm:t>
    </dgm:pt>
    <dgm:pt modelId="{0ABCA81D-2CAA-4EAC-8E60-1F0C335026BE}" type="parTrans" cxnId="{23DB856B-65D8-4C31-A561-41B4E8A9DD7C}">
      <dgm:prSet/>
      <dgm:spPr/>
      <dgm:t>
        <a:bodyPr/>
        <a:lstStyle/>
        <a:p>
          <a:endParaRPr lang="en-US" sz="3600"/>
        </a:p>
      </dgm:t>
    </dgm:pt>
    <dgm:pt modelId="{1836706D-B8B3-4705-AC49-1CD7A566A45C}" type="sibTrans" cxnId="{23DB856B-65D8-4C31-A561-41B4E8A9DD7C}">
      <dgm:prSet/>
      <dgm:spPr/>
      <dgm:t>
        <a:bodyPr/>
        <a:lstStyle/>
        <a:p>
          <a:endParaRPr lang="en-US" sz="3600"/>
        </a:p>
      </dgm:t>
    </dgm:pt>
    <dgm:pt modelId="{17C71086-6240-499E-890F-FCCBDD212B7C}">
      <dgm:prSet custT="1"/>
      <dgm:spPr/>
      <dgm:t>
        <a:bodyPr/>
        <a:lstStyle/>
        <a:p>
          <a:r>
            <a:rPr lang="en-US" sz="1400"/>
            <a:t>Investors would like to keep profit margins at 9.2% and need to understand how to maintain the profit margin with the addition of this new expense</a:t>
          </a:r>
          <a:endParaRPr lang="en-US" sz="1400" dirty="0"/>
        </a:p>
      </dgm:t>
    </dgm:pt>
    <dgm:pt modelId="{A840B84A-CB90-48E9-97DD-8416C0FCBE3E}" type="parTrans" cxnId="{C007098B-2C73-405F-B920-8002D6D4A664}">
      <dgm:prSet/>
      <dgm:spPr/>
      <dgm:t>
        <a:bodyPr/>
        <a:lstStyle/>
        <a:p>
          <a:endParaRPr lang="en-US" sz="3600"/>
        </a:p>
      </dgm:t>
    </dgm:pt>
    <dgm:pt modelId="{D9334115-EB5A-43DF-8280-F03374A97357}" type="sibTrans" cxnId="{C007098B-2C73-405F-B920-8002D6D4A664}">
      <dgm:prSet/>
      <dgm:spPr/>
      <dgm:t>
        <a:bodyPr/>
        <a:lstStyle/>
        <a:p>
          <a:endParaRPr lang="en-US" sz="3600"/>
        </a:p>
      </dgm:t>
    </dgm:pt>
    <dgm:pt modelId="{08A6AC6C-44AB-4A56-947C-C0A83F0AD7FF}">
      <dgm:prSet custT="1"/>
      <dgm:spPr/>
      <dgm:t>
        <a:bodyPr/>
        <a:lstStyle/>
        <a:p>
          <a:r>
            <a:rPr lang="en-US" sz="1400" dirty="0"/>
            <a:t>This project will use data from other ski resorts to determine the increase in revenue required to maintain the desired profit margin</a:t>
          </a:r>
        </a:p>
      </dgm:t>
    </dgm:pt>
    <dgm:pt modelId="{A76BCA30-2CEE-4319-8E25-32E8C4889958}" type="parTrans" cxnId="{EF6E7FBE-CAB1-469D-82DD-E327B5595A27}">
      <dgm:prSet/>
      <dgm:spPr/>
      <dgm:t>
        <a:bodyPr/>
        <a:lstStyle/>
        <a:p>
          <a:endParaRPr lang="en-US" sz="3600"/>
        </a:p>
      </dgm:t>
    </dgm:pt>
    <dgm:pt modelId="{022B00A1-0C9F-4B8D-8B1A-C386E1B67508}" type="sibTrans" cxnId="{EF6E7FBE-CAB1-469D-82DD-E327B5595A27}">
      <dgm:prSet/>
      <dgm:spPr/>
      <dgm:t>
        <a:bodyPr/>
        <a:lstStyle/>
        <a:p>
          <a:endParaRPr lang="en-US" sz="3600"/>
        </a:p>
      </dgm:t>
    </dgm:pt>
    <dgm:pt modelId="{93736BFF-2F4E-490F-B962-35A2237F8058}" type="pres">
      <dgm:prSet presAssocID="{FF57D7A3-6AA1-4759-980C-BC8008E98AB5}" presName="linear" presStyleCnt="0">
        <dgm:presLayoutVars>
          <dgm:dir/>
          <dgm:animLvl val="lvl"/>
          <dgm:resizeHandles val="exact"/>
        </dgm:presLayoutVars>
      </dgm:prSet>
      <dgm:spPr/>
    </dgm:pt>
    <dgm:pt modelId="{C6291687-60FB-45B4-814E-1DAEA6B90FEE}" type="pres">
      <dgm:prSet presAssocID="{2425EEA9-65F6-4D81-B083-D3DC5A0E1FC6}" presName="parentLin" presStyleCnt="0"/>
      <dgm:spPr/>
    </dgm:pt>
    <dgm:pt modelId="{0199FCA9-F834-4FDD-BAD7-75408AC5BFBD}" type="pres">
      <dgm:prSet presAssocID="{2425EEA9-65F6-4D81-B083-D3DC5A0E1FC6}" presName="parentLeftMargin" presStyleLbl="node1" presStyleIdx="0" presStyleCnt="3"/>
      <dgm:spPr/>
    </dgm:pt>
    <dgm:pt modelId="{5F9C36C8-1680-4E95-B8F4-E81BBB78E2C4}" type="pres">
      <dgm:prSet presAssocID="{2425EEA9-65F6-4D81-B083-D3DC5A0E1FC6}" presName="parentText" presStyleLbl="node1" presStyleIdx="0" presStyleCnt="3" custLinFactNeighborX="436" custLinFactNeighborY="-3512">
        <dgm:presLayoutVars>
          <dgm:chMax val="0"/>
          <dgm:bulletEnabled val="1"/>
        </dgm:presLayoutVars>
      </dgm:prSet>
      <dgm:spPr/>
    </dgm:pt>
    <dgm:pt modelId="{5B946D7D-EC11-455E-AC36-6E6BDB5FF8F9}" type="pres">
      <dgm:prSet presAssocID="{2425EEA9-65F6-4D81-B083-D3DC5A0E1FC6}" presName="negativeSpace" presStyleCnt="0"/>
      <dgm:spPr/>
    </dgm:pt>
    <dgm:pt modelId="{229A5C1C-3917-430E-90D1-F3EB1B9A8DCD}" type="pres">
      <dgm:prSet presAssocID="{2425EEA9-65F6-4D81-B083-D3DC5A0E1FC6}" presName="childText" presStyleLbl="conFgAcc1" presStyleIdx="0" presStyleCnt="3">
        <dgm:presLayoutVars>
          <dgm:bulletEnabled val="1"/>
        </dgm:presLayoutVars>
      </dgm:prSet>
      <dgm:spPr/>
    </dgm:pt>
    <dgm:pt modelId="{B3F97E59-CD71-419A-833B-DEE3A8D4E21B}" type="pres">
      <dgm:prSet presAssocID="{1836706D-B8B3-4705-AC49-1CD7A566A45C}" presName="spaceBetweenRectangles" presStyleCnt="0"/>
      <dgm:spPr/>
    </dgm:pt>
    <dgm:pt modelId="{06E83853-49A4-4CA9-A8E8-087E5A3089CB}" type="pres">
      <dgm:prSet presAssocID="{17C71086-6240-499E-890F-FCCBDD212B7C}" presName="parentLin" presStyleCnt="0"/>
      <dgm:spPr/>
    </dgm:pt>
    <dgm:pt modelId="{284DFFD5-E8AF-48D9-A68A-F6F4B5FBDE57}" type="pres">
      <dgm:prSet presAssocID="{17C71086-6240-499E-890F-FCCBDD212B7C}" presName="parentLeftMargin" presStyleLbl="node1" presStyleIdx="0" presStyleCnt="3"/>
      <dgm:spPr/>
    </dgm:pt>
    <dgm:pt modelId="{AD6BA8E7-27B5-4EC1-8184-C574618FCA46}" type="pres">
      <dgm:prSet presAssocID="{17C71086-6240-499E-890F-FCCBDD212B7C}" presName="parentText" presStyleLbl="node1" presStyleIdx="1" presStyleCnt="3">
        <dgm:presLayoutVars>
          <dgm:chMax val="0"/>
          <dgm:bulletEnabled val="1"/>
        </dgm:presLayoutVars>
      </dgm:prSet>
      <dgm:spPr/>
    </dgm:pt>
    <dgm:pt modelId="{555D63EF-4E6B-4088-90FC-735ABD4A7FCE}" type="pres">
      <dgm:prSet presAssocID="{17C71086-6240-499E-890F-FCCBDD212B7C}" presName="negativeSpace" presStyleCnt="0"/>
      <dgm:spPr/>
    </dgm:pt>
    <dgm:pt modelId="{019437F8-1D2E-4907-974F-3FC4EE50D872}" type="pres">
      <dgm:prSet presAssocID="{17C71086-6240-499E-890F-FCCBDD212B7C}" presName="childText" presStyleLbl="conFgAcc1" presStyleIdx="1" presStyleCnt="3">
        <dgm:presLayoutVars>
          <dgm:bulletEnabled val="1"/>
        </dgm:presLayoutVars>
      </dgm:prSet>
      <dgm:spPr/>
    </dgm:pt>
    <dgm:pt modelId="{67C8A390-79B7-4522-A7F1-7A9728C43E5A}" type="pres">
      <dgm:prSet presAssocID="{D9334115-EB5A-43DF-8280-F03374A97357}" presName="spaceBetweenRectangles" presStyleCnt="0"/>
      <dgm:spPr/>
    </dgm:pt>
    <dgm:pt modelId="{B2C951DD-8D11-4A19-98DA-C0892B8D0683}" type="pres">
      <dgm:prSet presAssocID="{08A6AC6C-44AB-4A56-947C-C0A83F0AD7FF}" presName="parentLin" presStyleCnt="0"/>
      <dgm:spPr/>
    </dgm:pt>
    <dgm:pt modelId="{6016602A-0901-49AC-A8E0-C1FDD80B10AE}" type="pres">
      <dgm:prSet presAssocID="{08A6AC6C-44AB-4A56-947C-C0A83F0AD7FF}" presName="parentLeftMargin" presStyleLbl="node1" presStyleIdx="1" presStyleCnt="3"/>
      <dgm:spPr/>
    </dgm:pt>
    <dgm:pt modelId="{A0877C80-0465-4E19-A3E9-23467FEC13DA}" type="pres">
      <dgm:prSet presAssocID="{08A6AC6C-44AB-4A56-947C-C0A83F0AD7FF}" presName="parentText" presStyleLbl="node1" presStyleIdx="2" presStyleCnt="3">
        <dgm:presLayoutVars>
          <dgm:chMax val="0"/>
          <dgm:bulletEnabled val="1"/>
        </dgm:presLayoutVars>
      </dgm:prSet>
      <dgm:spPr/>
    </dgm:pt>
    <dgm:pt modelId="{D8FBAB90-5F8A-4F61-AABC-D2828E79D143}" type="pres">
      <dgm:prSet presAssocID="{08A6AC6C-44AB-4A56-947C-C0A83F0AD7FF}" presName="negativeSpace" presStyleCnt="0"/>
      <dgm:spPr/>
    </dgm:pt>
    <dgm:pt modelId="{528442D4-F680-40F4-8E74-973B835288A8}" type="pres">
      <dgm:prSet presAssocID="{08A6AC6C-44AB-4A56-947C-C0A83F0AD7FF}" presName="childText" presStyleLbl="conFgAcc1" presStyleIdx="2" presStyleCnt="3">
        <dgm:presLayoutVars>
          <dgm:bulletEnabled val="1"/>
        </dgm:presLayoutVars>
      </dgm:prSet>
      <dgm:spPr/>
    </dgm:pt>
  </dgm:ptLst>
  <dgm:cxnLst>
    <dgm:cxn modelId="{FCCB7D42-CE11-49E6-9019-45DA2E49E2BF}" type="presOf" srcId="{17C71086-6240-499E-890F-FCCBDD212B7C}" destId="{AD6BA8E7-27B5-4EC1-8184-C574618FCA46}" srcOrd="1" destOrd="0" presId="urn:microsoft.com/office/officeart/2005/8/layout/list1"/>
    <dgm:cxn modelId="{7EBD7C4B-4429-4388-AD03-926968C78C87}" type="presOf" srcId="{2425EEA9-65F6-4D81-B083-D3DC5A0E1FC6}" destId="{5F9C36C8-1680-4E95-B8F4-E81BBB78E2C4}" srcOrd="1" destOrd="0" presId="urn:microsoft.com/office/officeart/2005/8/layout/list1"/>
    <dgm:cxn modelId="{23DB856B-65D8-4C31-A561-41B4E8A9DD7C}" srcId="{FF57D7A3-6AA1-4759-980C-BC8008E98AB5}" destId="{2425EEA9-65F6-4D81-B083-D3DC5A0E1FC6}" srcOrd="0" destOrd="0" parTransId="{0ABCA81D-2CAA-4EAC-8E60-1F0C335026BE}" sibTransId="{1836706D-B8B3-4705-AC49-1CD7A566A45C}"/>
    <dgm:cxn modelId="{1F07BD6F-B6A7-4276-A126-29C942E0D2AE}" type="presOf" srcId="{FF57D7A3-6AA1-4759-980C-BC8008E98AB5}" destId="{93736BFF-2F4E-490F-B962-35A2237F8058}" srcOrd="0" destOrd="0" presId="urn:microsoft.com/office/officeart/2005/8/layout/list1"/>
    <dgm:cxn modelId="{C007098B-2C73-405F-B920-8002D6D4A664}" srcId="{FF57D7A3-6AA1-4759-980C-BC8008E98AB5}" destId="{17C71086-6240-499E-890F-FCCBDD212B7C}" srcOrd="1" destOrd="0" parTransId="{A840B84A-CB90-48E9-97DD-8416C0FCBE3E}" sibTransId="{D9334115-EB5A-43DF-8280-F03374A97357}"/>
    <dgm:cxn modelId="{E5B3D0A1-ACC1-49DA-9291-3F89CE0789BF}" type="presOf" srcId="{08A6AC6C-44AB-4A56-947C-C0A83F0AD7FF}" destId="{6016602A-0901-49AC-A8E0-C1FDD80B10AE}" srcOrd="0" destOrd="0" presId="urn:microsoft.com/office/officeart/2005/8/layout/list1"/>
    <dgm:cxn modelId="{5208FEBB-7208-4043-9669-B980FBD4DEE5}" type="presOf" srcId="{08A6AC6C-44AB-4A56-947C-C0A83F0AD7FF}" destId="{A0877C80-0465-4E19-A3E9-23467FEC13DA}" srcOrd="1" destOrd="0" presId="urn:microsoft.com/office/officeart/2005/8/layout/list1"/>
    <dgm:cxn modelId="{EF6E7FBE-CAB1-469D-82DD-E327B5595A27}" srcId="{FF57D7A3-6AA1-4759-980C-BC8008E98AB5}" destId="{08A6AC6C-44AB-4A56-947C-C0A83F0AD7FF}" srcOrd="2" destOrd="0" parTransId="{A76BCA30-2CEE-4319-8E25-32E8C4889958}" sibTransId="{022B00A1-0C9F-4B8D-8B1A-C386E1B67508}"/>
    <dgm:cxn modelId="{678556DC-026A-4477-A3E7-BB7299A45C74}" type="presOf" srcId="{17C71086-6240-499E-890F-FCCBDD212B7C}" destId="{284DFFD5-E8AF-48D9-A68A-F6F4B5FBDE57}" srcOrd="0" destOrd="0" presId="urn:microsoft.com/office/officeart/2005/8/layout/list1"/>
    <dgm:cxn modelId="{7BE53BE4-E054-4667-93F9-7695A6B520D0}" type="presOf" srcId="{2425EEA9-65F6-4D81-B083-D3DC5A0E1FC6}" destId="{0199FCA9-F834-4FDD-BAD7-75408AC5BFBD}" srcOrd="0" destOrd="0" presId="urn:microsoft.com/office/officeart/2005/8/layout/list1"/>
    <dgm:cxn modelId="{8BA7271A-A4B6-4C6A-8B87-04F03C372EC1}" type="presParOf" srcId="{93736BFF-2F4E-490F-B962-35A2237F8058}" destId="{C6291687-60FB-45B4-814E-1DAEA6B90FEE}" srcOrd="0" destOrd="0" presId="urn:microsoft.com/office/officeart/2005/8/layout/list1"/>
    <dgm:cxn modelId="{914EFA1E-4717-4AD1-8B70-3365FB5EE678}" type="presParOf" srcId="{C6291687-60FB-45B4-814E-1DAEA6B90FEE}" destId="{0199FCA9-F834-4FDD-BAD7-75408AC5BFBD}" srcOrd="0" destOrd="0" presId="urn:microsoft.com/office/officeart/2005/8/layout/list1"/>
    <dgm:cxn modelId="{31E5CF55-38AD-4258-8480-F93C6EFE3EA7}" type="presParOf" srcId="{C6291687-60FB-45B4-814E-1DAEA6B90FEE}" destId="{5F9C36C8-1680-4E95-B8F4-E81BBB78E2C4}" srcOrd="1" destOrd="0" presId="urn:microsoft.com/office/officeart/2005/8/layout/list1"/>
    <dgm:cxn modelId="{43DA7313-5D74-4BE7-AFDE-50432B1F1FAB}" type="presParOf" srcId="{93736BFF-2F4E-490F-B962-35A2237F8058}" destId="{5B946D7D-EC11-455E-AC36-6E6BDB5FF8F9}" srcOrd="1" destOrd="0" presId="urn:microsoft.com/office/officeart/2005/8/layout/list1"/>
    <dgm:cxn modelId="{6036A05B-F1C7-4202-AAA3-EA50236F7133}" type="presParOf" srcId="{93736BFF-2F4E-490F-B962-35A2237F8058}" destId="{229A5C1C-3917-430E-90D1-F3EB1B9A8DCD}" srcOrd="2" destOrd="0" presId="urn:microsoft.com/office/officeart/2005/8/layout/list1"/>
    <dgm:cxn modelId="{9A917DE2-DAC5-401B-BBDA-2EC6B6412746}" type="presParOf" srcId="{93736BFF-2F4E-490F-B962-35A2237F8058}" destId="{B3F97E59-CD71-419A-833B-DEE3A8D4E21B}" srcOrd="3" destOrd="0" presId="urn:microsoft.com/office/officeart/2005/8/layout/list1"/>
    <dgm:cxn modelId="{0CE2E895-60FC-4169-84EC-518B1FD9F45C}" type="presParOf" srcId="{93736BFF-2F4E-490F-B962-35A2237F8058}" destId="{06E83853-49A4-4CA9-A8E8-087E5A3089CB}" srcOrd="4" destOrd="0" presId="urn:microsoft.com/office/officeart/2005/8/layout/list1"/>
    <dgm:cxn modelId="{CDC2F7B0-974D-4A44-83FD-EE26812F4E61}" type="presParOf" srcId="{06E83853-49A4-4CA9-A8E8-087E5A3089CB}" destId="{284DFFD5-E8AF-48D9-A68A-F6F4B5FBDE57}" srcOrd="0" destOrd="0" presId="urn:microsoft.com/office/officeart/2005/8/layout/list1"/>
    <dgm:cxn modelId="{0FA7D1BB-857A-41B8-87FB-CD7B7C7158BF}" type="presParOf" srcId="{06E83853-49A4-4CA9-A8E8-087E5A3089CB}" destId="{AD6BA8E7-27B5-4EC1-8184-C574618FCA46}" srcOrd="1" destOrd="0" presId="urn:microsoft.com/office/officeart/2005/8/layout/list1"/>
    <dgm:cxn modelId="{109D8468-EFC8-4630-A9DF-3A9894D68468}" type="presParOf" srcId="{93736BFF-2F4E-490F-B962-35A2237F8058}" destId="{555D63EF-4E6B-4088-90FC-735ABD4A7FCE}" srcOrd="5" destOrd="0" presId="urn:microsoft.com/office/officeart/2005/8/layout/list1"/>
    <dgm:cxn modelId="{01220426-8419-46FC-BD6B-2223F83977B1}" type="presParOf" srcId="{93736BFF-2F4E-490F-B962-35A2237F8058}" destId="{019437F8-1D2E-4907-974F-3FC4EE50D872}" srcOrd="6" destOrd="0" presId="urn:microsoft.com/office/officeart/2005/8/layout/list1"/>
    <dgm:cxn modelId="{C365342C-2519-4348-B8B0-475CBB8C4093}" type="presParOf" srcId="{93736BFF-2F4E-490F-B962-35A2237F8058}" destId="{67C8A390-79B7-4522-A7F1-7A9728C43E5A}" srcOrd="7" destOrd="0" presId="urn:microsoft.com/office/officeart/2005/8/layout/list1"/>
    <dgm:cxn modelId="{6C636CE4-8BD1-4577-8BA9-6AF4EC00EAF4}" type="presParOf" srcId="{93736BFF-2F4E-490F-B962-35A2237F8058}" destId="{B2C951DD-8D11-4A19-98DA-C0892B8D0683}" srcOrd="8" destOrd="0" presId="urn:microsoft.com/office/officeart/2005/8/layout/list1"/>
    <dgm:cxn modelId="{2F9BFF17-6065-46A9-81BC-871023DF4AF6}" type="presParOf" srcId="{B2C951DD-8D11-4A19-98DA-C0892B8D0683}" destId="{6016602A-0901-49AC-A8E0-C1FDD80B10AE}" srcOrd="0" destOrd="0" presId="urn:microsoft.com/office/officeart/2005/8/layout/list1"/>
    <dgm:cxn modelId="{4D237772-B3C7-4484-B5F2-56060CE93982}" type="presParOf" srcId="{B2C951DD-8D11-4A19-98DA-C0892B8D0683}" destId="{A0877C80-0465-4E19-A3E9-23467FEC13DA}" srcOrd="1" destOrd="0" presId="urn:microsoft.com/office/officeart/2005/8/layout/list1"/>
    <dgm:cxn modelId="{F639BA2C-166B-4A9A-8A5A-A45E88928CBC}" type="presParOf" srcId="{93736BFF-2F4E-490F-B962-35A2237F8058}" destId="{D8FBAB90-5F8A-4F61-AABC-D2828E79D143}" srcOrd="9" destOrd="0" presId="urn:microsoft.com/office/officeart/2005/8/layout/list1"/>
    <dgm:cxn modelId="{6C1D48B3-1B28-4A2C-A960-24E35E61C83E}" type="presParOf" srcId="{93736BFF-2F4E-490F-B962-35A2237F8058}" destId="{528442D4-F680-40F4-8E74-973B835288A8}"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57D7A3-6AA1-4759-980C-BC8008E98AB5}"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2425EEA9-65F6-4D81-B083-D3DC5A0E1FC6}">
      <dgm:prSet phldrT="[Text]" custT="1"/>
      <dgm:spPr/>
      <dgm:t>
        <a:bodyPr/>
        <a:lstStyle/>
        <a:p>
          <a:pPr>
            <a:buClrTx/>
          </a:pPr>
          <a:r>
            <a:rPr lang="en-US" sz="2000" dirty="0">
              <a:solidFill>
                <a:schemeClr val="bg1"/>
              </a:solidFill>
              <a:effectLst/>
              <a:latin typeface="Helvetica" panose="020B0604020202020204" pitchFamily="34" charset="0"/>
              <a:ea typeface="Times New Roman" panose="02020603050405020304" pitchFamily="18" charset="0"/>
            </a:rPr>
            <a:t>Extend the vertical drop</a:t>
          </a:r>
          <a:endParaRPr lang="en-US" sz="2000" dirty="0">
            <a:solidFill>
              <a:schemeClr val="bg1"/>
            </a:solidFill>
          </a:endParaRPr>
        </a:p>
      </dgm:t>
    </dgm:pt>
    <dgm:pt modelId="{0ABCA81D-2CAA-4EAC-8E60-1F0C335026BE}" type="parTrans" cxnId="{23DB856B-65D8-4C31-A561-41B4E8A9DD7C}">
      <dgm:prSet/>
      <dgm:spPr/>
      <dgm:t>
        <a:bodyPr/>
        <a:lstStyle/>
        <a:p>
          <a:endParaRPr lang="en-US" sz="1500"/>
        </a:p>
      </dgm:t>
    </dgm:pt>
    <dgm:pt modelId="{1836706D-B8B3-4705-AC49-1CD7A566A45C}" type="sibTrans" cxnId="{23DB856B-65D8-4C31-A561-41B4E8A9DD7C}">
      <dgm:prSet/>
      <dgm:spPr/>
      <dgm:t>
        <a:bodyPr/>
        <a:lstStyle/>
        <a:p>
          <a:endParaRPr lang="en-US" sz="1500"/>
        </a:p>
      </dgm:t>
    </dgm:pt>
    <dgm:pt modelId="{C4A0C0AD-B39C-47F4-9C54-3859AD73F73A}">
      <dgm:prSet custT="1"/>
      <dgm:spPr/>
      <dgm:t>
        <a:bodyPr/>
        <a:lstStyle/>
        <a:p>
          <a:pPr>
            <a:buClrTx/>
          </a:pPr>
          <a:r>
            <a:rPr lang="en-US" sz="2000" dirty="0">
              <a:solidFill>
                <a:schemeClr val="bg1"/>
              </a:solidFill>
              <a:latin typeface="Helvetica" panose="020B0604020202020204" pitchFamily="34" charset="0"/>
              <a:ea typeface="Times New Roman" panose="02020603050405020304" pitchFamily="18" charset="0"/>
            </a:rPr>
            <a:t>Close down a run</a:t>
          </a:r>
          <a:endParaRPr lang="en-US" sz="2000" dirty="0">
            <a:solidFill>
              <a:schemeClr val="bg1"/>
            </a:solidFill>
            <a:effectLst/>
            <a:latin typeface="Helvetica" panose="020B0604020202020204" pitchFamily="34" charset="0"/>
            <a:ea typeface="Times New Roman" panose="02020603050405020304" pitchFamily="18" charset="0"/>
          </a:endParaRPr>
        </a:p>
      </dgm:t>
    </dgm:pt>
    <dgm:pt modelId="{5937F711-4732-4062-8F09-78CB7CFF2A19}" type="parTrans" cxnId="{E3C5A9BB-67F4-43B9-B61E-20ED28F63364}">
      <dgm:prSet/>
      <dgm:spPr/>
      <dgm:t>
        <a:bodyPr/>
        <a:lstStyle/>
        <a:p>
          <a:endParaRPr lang="en-US" sz="1500"/>
        </a:p>
      </dgm:t>
    </dgm:pt>
    <dgm:pt modelId="{BEB7653E-7188-481A-8612-D7F3CA8154B5}" type="sibTrans" cxnId="{E3C5A9BB-67F4-43B9-B61E-20ED28F63364}">
      <dgm:prSet/>
      <dgm:spPr/>
      <dgm:t>
        <a:bodyPr/>
        <a:lstStyle/>
        <a:p>
          <a:endParaRPr lang="en-US" sz="1500"/>
        </a:p>
      </dgm:t>
    </dgm:pt>
    <dgm:pt modelId="{0B66080A-CC12-48CF-809A-D1460A730B6A}">
      <dgm:prSet custT="1"/>
      <dgm:spPr/>
      <dgm:t>
        <a:bodyPr/>
        <a:lstStyle/>
        <a:p>
          <a:pPr>
            <a:buClrTx/>
          </a:pPr>
          <a:r>
            <a:rPr lang="en-US" sz="1500" dirty="0">
              <a:solidFill>
                <a:srgbClr val="000000"/>
              </a:solidFill>
              <a:effectLst/>
              <a:latin typeface="Helvetica" panose="020B0604020202020204" pitchFamily="34" charset="0"/>
              <a:ea typeface="Times New Roman" panose="02020603050405020304" pitchFamily="18" charset="0"/>
            </a:rPr>
            <a:t>Closing a single run will not impact support for ticket price increases.</a:t>
          </a:r>
        </a:p>
      </dgm:t>
    </dgm:pt>
    <dgm:pt modelId="{4E7747E3-0A1B-49E1-9883-E3E4E6AF213E}" type="parTrans" cxnId="{3420E2A2-93D1-4230-B05E-DAB02A8F588E}">
      <dgm:prSet/>
      <dgm:spPr/>
      <dgm:t>
        <a:bodyPr/>
        <a:lstStyle/>
        <a:p>
          <a:endParaRPr lang="en-US" sz="1500"/>
        </a:p>
      </dgm:t>
    </dgm:pt>
    <dgm:pt modelId="{58ADEDFF-6CFB-482A-98C5-478AED32B0FF}" type="sibTrans" cxnId="{3420E2A2-93D1-4230-B05E-DAB02A8F588E}">
      <dgm:prSet/>
      <dgm:spPr/>
      <dgm:t>
        <a:bodyPr/>
        <a:lstStyle/>
        <a:p>
          <a:endParaRPr lang="en-US" sz="1500"/>
        </a:p>
      </dgm:t>
    </dgm:pt>
    <dgm:pt modelId="{B77B4535-B01D-4213-87AD-A5FDBD4348D4}">
      <dgm:prSet phldrT="[Text]" custT="1"/>
      <dgm:spPr/>
      <dgm:t>
        <a:bodyPr/>
        <a:lstStyle/>
        <a:p>
          <a:pPr>
            <a:buClrTx/>
          </a:pPr>
          <a:r>
            <a:rPr lang="en-US" sz="1500">
              <a:solidFill>
                <a:srgbClr val="000000"/>
              </a:solidFill>
              <a:effectLst/>
              <a:latin typeface="Helvetica" panose="020B0604020202020204" pitchFamily="34" charset="0"/>
              <a:ea typeface="Times New Roman" panose="02020603050405020304" pitchFamily="18" charset="0"/>
            </a:rPr>
            <a:t>Ticket </a:t>
          </a:r>
          <a:r>
            <a:rPr lang="en-US" sz="1500" dirty="0">
              <a:solidFill>
                <a:srgbClr val="000000"/>
              </a:solidFill>
              <a:effectLst/>
              <a:latin typeface="Helvetica" panose="020B0604020202020204" pitchFamily="34" charset="0"/>
              <a:ea typeface="Times New Roman" panose="02020603050405020304" pitchFamily="18" charset="0"/>
            </a:rPr>
            <a:t>uplift of $2 for &gt;$3M+ in revenue over the season </a:t>
          </a:r>
          <a:endParaRPr lang="en-US" sz="1500" dirty="0"/>
        </a:p>
      </dgm:t>
    </dgm:pt>
    <dgm:pt modelId="{A52024C8-516D-45D8-8BC6-32C39C345AC0}" type="parTrans" cxnId="{723E9679-8967-4C8D-A0E2-E862BE70ADE3}">
      <dgm:prSet/>
      <dgm:spPr/>
      <dgm:t>
        <a:bodyPr/>
        <a:lstStyle/>
        <a:p>
          <a:endParaRPr lang="en-US" sz="1500"/>
        </a:p>
      </dgm:t>
    </dgm:pt>
    <dgm:pt modelId="{0C8D82FF-96D0-498E-80FD-6F17F41CC7A0}" type="sibTrans" cxnId="{723E9679-8967-4C8D-A0E2-E862BE70ADE3}">
      <dgm:prSet/>
      <dgm:spPr/>
      <dgm:t>
        <a:bodyPr/>
        <a:lstStyle/>
        <a:p>
          <a:endParaRPr lang="en-US" sz="1500"/>
        </a:p>
      </dgm:t>
    </dgm:pt>
    <dgm:pt modelId="{C2F075D6-974A-4860-AB3D-5E7F020940A2}">
      <dgm:prSet custT="1"/>
      <dgm:spPr/>
      <dgm:t>
        <a:bodyPr/>
        <a:lstStyle/>
        <a:p>
          <a:pPr>
            <a:buClrTx/>
          </a:pPr>
          <a:r>
            <a:rPr lang="en-US" sz="1500" dirty="0">
              <a:solidFill>
                <a:srgbClr val="000000"/>
              </a:solidFill>
              <a:effectLst/>
              <a:latin typeface="Helvetica" panose="020B0604020202020204" pitchFamily="34" charset="0"/>
              <a:ea typeface="Times New Roman" panose="02020603050405020304" pitchFamily="18" charset="0"/>
            </a:rPr>
            <a:t>In the situation that multiple runs are becoming problematic, the model suggests that closing three, four, or five will not have an incremental effect in ticket price support. Therefore, if three runs need to be closed, it would be cost-effective to close five. </a:t>
          </a:r>
        </a:p>
      </dgm:t>
    </dgm:pt>
    <dgm:pt modelId="{F6447FCC-40F4-4627-9DF9-C334CF685FF3}" type="parTrans" cxnId="{F924CA54-A3D6-41F3-B333-1353BB8627C4}">
      <dgm:prSet/>
      <dgm:spPr/>
      <dgm:t>
        <a:bodyPr/>
        <a:lstStyle/>
        <a:p>
          <a:endParaRPr lang="en-US"/>
        </a:p>
      </dgm:t>
    </dgm:pt>
    <dgm:pt modelId="{CC32E70E-F892-415D-9F8D-DD11766D921C}" type="sibTrans" cxnId="{F924CA54-A3D6-41F3-B333-1353BB8627C4}">
      <dgm:prSet/>
      <dgm:spPr/>
      <dgm:t>
        <a:bodyPr/>
        <a:lstStyle/>
        <a:p>
          <a:endParaRPr lang="en-US"/>
        </a:p>
      </dgm:t>
    </dgm:pt>
    <dgm:pt modelId="{93736BFF-2F4E-490F-B962-35A2237F8058}" type="pres">
      <dgm:prSet presAssocID="{FF57D7A3-6AA1-4759-980C-BC8008E98AB5}" presName="linear" presStyleCnt="0">
        <dgm:presLayoutVars>
          <dgm:dir/>
          <dgm:animLvl val="lvl"/>
          <dgm:resizeHandles val="exact"/>
        </dgm:presLayoutVars>
      </dgm:prSet>
      <dgm:spPr/>
    </dgm:pt>
    <dgm:pt modelId="{C6291687-60FB-45B4-814E-1DAEA6B90FEE}" type="pres">
      <dgm:prSet presAssocID="{2425EEA9-65F6-4D81-B083-D3DC5A0E1FC6}" presName="parentLin" presStyleCnt="0"/>
      <dgm:spPr/>
    </dgm:pt>
    <dgm:pt modelId="{0199FCA9-F834-4FDD-BAD7-75408AC5BFBD}" type="pres">
      <dgm:prSet presAssocID="{2425EEA9-65F6-4D81-B083-D3DC5A0E1FC6}" presName="parentLeftMargin" presStyleLbl="node1" presStyleIdx="0" presStyleCnt="2"/>
      <dgm:spPr/>
    </dgm:pt>
    <dgm:pt modelId="{5F9C36C8-1680-4E95-B8F4-E81BBB78E2C4}" type="pres">
      <dgm:prSet presAssocID="{2425EEA9-65F6-4D81-B083-D3DC5A0E1FC6}" presName="parentText" presStyleLbl="node1" presStyleIdx="0" presStyleCnt="2" custLinFactNeighborX="436" custLinFactNeighborY="-3512">
        <dgm:presLayoutVars>
          <dgm:chMax val="0"/>
          <dgm:bulletEnabled val="1"/>
        </dgm:presLayoutVars>
      </dgm:prSet>
      <dgm:spPr/>
    </dgm:pt>
    <dgm:pt modelId="{5B946D7D-EC11-455E-AC36-6E6BDB5FF8F9}" type="pres">
      <dgm:prSet presAssocID="{2425EEA9-65F6-4D81-B083-D3DC5A0E1FC6}" presName="negativeSpace" presStyleCnt="0"/>
      <dgm:spPr/>
    </dgm:pt>
    <dgm:pt modelId="{229A5C1C-3917-430E-90D1-F3EB1B9A8DCD}" type="pres">
      <dgm:prSet presAssocID="{2425EEA9-65F6-4D81-B083-D3DC5A0E1FC6}" presName="childText" presStyleLbl="conFgAcc1" presStyleIdx="0" presStyleCnt="2">
        <dgm:presLayoutVars>
          <dgm:bulletEnabled val="1"/>
        </dgm:presLayoutVars>
      </dgm:prSet>
      <dgm:spPr/>
    </dgm:pt>
    <dgm:pt modelId="{B3F97E59-CD71-419A-833B-DEE3A8D4E21B}" type="pres">
      <dgm:prSet presAssocID="{1836706D-B8B3-4705-AC49-1CD7A566A45C}" presName="spaceBetweenRectangles" presStyleCnt="0"/>
      <dgm:spPr/>
    </dgm:pt>
    <dgm:pt modelId="{88A8FFB4-221A-4AB6-9370-FF27CF311428}" type="pres">
      <dgm:prSet presAssocID="{C4A0C0AD-B39C-47F4-9C54-3859AD73F73A}" presName="parentLin" presStyleCnt="0"/>
      <dgm:spPr/>
    </dgm:pt>
    <dgm:pt modelId="{AF884F3C-D237-4432-BCD9-6586CB3879F0}" type="pres">
      <dgm:prSet presAssocID="{C4A0C0AD-B39C-47F4-9C54-3859AD73F73A}" presName="parentLeftMargin" presStyleLbl="node1" presStyleIdx="0" presStyleCnt="2"/>
      <dgm:spPr/>
    </dgm:pt>
    <dgm:pt modelId="{06FFA9D1-E2FD-4656-8739-E0E0D10350C6}" type="pres">
      <dgm:prSet presAssocID="{C4A0C0AD-B39C-47F4-9C54-3859AD73F73A}" presName="parentText" presStyleLbl="node1" presStyleIdx="1" presStyleCnt="2">
        <dgm:presLayoutVars>
          <dgm:chMax val="0"/>
          <dgm:bulletEnabled val="1"/>
        </dgm:presLayoutVars>
      </dgm:prSet>
      <dgm:spPr/>
    </dgm:pt>
    <dgm:pt modelId="{B5140595-DCD5-498C-8861-56046E94487C}" type="pres">
      <dgm:prSet presAssocID="{C4A0C0AD-B39C-47F4-9C54-3859AD73F73A}" presName="negativeSpace" presStyleCnt="0"/>
      <dgm:spPr/>
    </dgm:pt>
    <dgm:pt modelId="{231B09A4-409F-40AA-ABC5-7A259A7FF58F}" type="pres">
      <dgm:prSet presAssocID="{C4A0C0AD-B39C-47F4-9C54-3859AD73F73A}" presName="childText" presStyleLbl="conFgAcc1" presStyleIdx="1" presStyleCnt="2">
        <dgm:presLayoutVars>
          <dgm:bulletEnabled val="1"/>
        </dgm:presLayoutVars>
      </dgm:prSet>
      <dgm:spPr/>
    </dgm:pt>
  </dgm:ptLst>
  <dgm:cxnLst>
    <dgm:cxn modelId="{5E39A948-A53B-4A1B-8FC5-9EE75209706C}" type="presOf" srcId="{C2F075D6-974A-4860-AB3D-5E7F020940A2}" destId="{231B09A4-409F-40AA-ABC5-7A259A7FF58F}" srcOrd="0" destOrd="1" presId="urn:microsoft.com/office/officeart/2005/8/layout/list1"/>
    <dgm:cxn modelId="{2F096C4B-8269-4241-882A-03798BFEC78B}" type="presOf" srcId="{C4A0C0AD-B39C-47F4-9C54-3859AD73F73A}" destId="{AF884F3C-D237-4432-BCD9-6586CB3879F0}" srcOrd="0" destOrd="0" presId="urn:microsoft.com/office/officeart/2005/8/layout/list1"/>
    <dgm:cxn modelId="{7EBD7C4B-4429-4388-AD03-926968C78C87}" type="presOf" srcId="{2425EEA9-65F6-4D81-B083-D3DC5A0E1FC6}" destId="{5F9C36C8-1680-4E95-B8F4-E81BBB78E2C4}" srcOrd="1" destOrd="0" presId="urn:microsoft.com/office/officeart/2005/8/layout/list1"/>
    <dgm:cxn modelId="{23DB856B-65D8-4C31-A561-41B4E8A9DD7C}" srcId="{FF57D7A3-6AA1-4759-980C-BC8008E98AB5}" destId="{2425EEA9-65F6-4D81-B083-D3DC5A0E1FC6}" srcOrd="0" destOrd="0" parTransId="{0ABCA81D-2CAA-4EAC-8E60-1F0C335026BE}" sibTransId="{1836706D-B8B3-4705-AC49-1CD7A566A45C}"/>
    <dgm:cxn modelId="{1F07BD6F-B6A7-4276-A126-29C942E0D2AE}" type="presOf" srcId="{FF57D7A3-6AA1-4759-980C-BC8008E98AB5}" destId="{93736BFF-2F4E-490F-B962-35A2237F8058}" srcOrd="0" destOrd="0" presId="urn:microsoft.com/office/officeart/2005/8/layout/list1"/>
    <dgm:cxn modelId="{F924CA54-A3D6-41F3-B333-1353BB8627C4}" srcId="{C4A0C0AD-B39C-47F4-9C54-3859AD73F73A}" destId="{C2F075D6-974A-4860-AB3D-5E7F020940A2}" srcOrd="1" destOrd="0" parTransId="{F6447FCC-40F4-4627-9DF9-C334CF685FF3}" sibTransId="{CC32E70E-F892-415D-9F8D-DD11766D921C}"/>
    <dgm:cxn modelId="{723E9679-8967-4C8D-A0E2-E862BE70ADE3}" srcId="{2425EEA9-65F6-4D81-B083-D3DC5A0E1FC6}" destId="{B77B4535-B01D-4213-87AD-A5FDBD4348D4}" srcOrd="0" destOrd="0" parTransId="{A52024C8-516D-45D8-8BC6-32C39C345AC0}" sibTransId="{0C8D82FF-96D0-498E-80FD-6F17F41CC7A0}"/>
    <dgm:cxn modelId="{61876797-E9B0-48F0-B90A-5D8DEA16A6C4}" type="presOf" srcId="{C4A0C0AD-B39C-47F4-9C54-3859AD73F73A}" destId="{06FFA9D1-E2FD-4656-8739-E0E0D10350C6}" srcOrd="1" destOrd="0" presId="urn:microsoft.com/office/officeart/2005/8/layout/list1"/>
    <dgm:cxn modelId="{3420E2A2-93D1-4230-B05E-DAB02A8F588E}" srcId="{C4A0C0AD-B39C-47F4-9C54-3859AD73F73A}" destId="{0B66080A-CC12-48CF-809A-D1460A730B6A}" srcOrd="0" destOrd="0" parTransId="{4E7747E3-0A1B-49E1-9883-E3E4E6AF213E}" sibTransId="{58ADEDFF-6CFB-482A-98C5-478AED32B0FF}"/>
    <dgm:cxn modelId="{2BB797B3-3F53-4DE3-83E1-BC509B3DB527}" type="presOf" srcId="{0B66080A-CC12-48CF-809A-D1460A730B6A}" destId="{231B09A4-409F-40AA-ABC5-7A259A7FF58F}" srcOrd="0" destOrd="0" presId="urn:microsoft.com/office/officeart/2005/8/layout/list1"/>
    <dgm:cxn modelId="{2108F6B4-04F0-4613-8788-28DED64D6E7D}" type="presOf" srcId="{B77B4535-B01D-4213-87AD-A5FDBD4348D4}" destId="{229A5C1C-3917-430E-90D1-F3EB1B9A8DCD}" srcOrd="0" destOrd="0" presId="urn:microsoft.com/office/officeart/2005/8/layout/list1"/>
    <dgm:cxn modelId="{E3C5A9BB-67F4-43B9-B61E-20ED28F63364}" srcId="{FF57D7A3-6AA1-4759-980C-BC8008E98AB5}" destId="{C4A0C0AD-B39C-47F4-9C54-3859AD73F73A}" srcOrd="1" destOrd="0" parTransId="{5937F711-4732-4062-8F09-78CB7CFF2A19}" sibTransId="{BEB7653E-7188-481A-8612-D7F3CA8154B5}"/>
    <dgm:cxn modelId="{7BE53BE4-E054-4667-93F9-7695A6B520D0}" type="presOf" srcId="{2425EEA9-65F6-4D81-B083-D3DC5A0E1FC6}" destId="{0199FCA9-F834-4FDD-BAD7-75408AC5BFBD}" srcOrd="0" destOrd="0" presId="urn:microsoft.com/office/officeart/2005/8/layout/list1"/>
    <dgm:cxn modelId="{8BA7271A-A4B6-4C6A-8B87-04F03C372EC1}" type="presParOf" srcId="{93736BFF-2F4E-490F-B962-35A2237F8058}" destId="{C6291687-60FB-45B4-814E-1DAEA6B90FEE}" srcOrd="0" destOrd="0" presId="urn:microsoft.com/office/officeart/2005/8/layout/list1"/>
    <dgm:cxn modelId="{914EFA1E-4717-4AD1-8B70-3365FB5EE678}" type="presParOf" srcId="{C6291687-60FB-45B4-814E-1DAEA6B90FEE}" destId="{0199FCA9-F834-4FDD-BAD7-75408AC5BFBD}" srcOrd="0" destOrd="0" presId="urn:microsoft.com/office/officeart/2005/8/layout/list1"/>
    <dgm:cxn modelId="{31E5CF55-38AD-4258-8480-F93C6EFE3EA7}" type="presParOf" srcId="{C6291687-60FB-45B4-814E-1DAEA6B90FEE}" destId="{5F9C36C8-1680-4E95-B8F4-E81BBB78E2C4}" srcOrd="1" destOrd="0" presId="urn:microsoft.com/office/officeart/2005/8/layout/list1"/>
    <dgm:cxn modelId="{43DA7313-5D74-4BE7-AFDE-50432B1F1FAB}" type="presParOf" srcId="{93736BFF-2F4E-490F-B962-35A2237F8058}" destId="{5B946D7D-EC11-455E-AC36-6E6BDB5FF8F9}" srcOrd="1" destOrd="0" presId="urn:microsoft.com/office/officeart/2005/8/layout/list1"/>
    <dgm:cxn modelId="{6036A05B-F1C7-4202-AAA3-EA50236F7133}" type="presParOf" srcId="{93736BFF-2F4E-490F-B962-35A2237F8058}" destId="{229A5C1C-3917-430E-90D1-F3EB1B9A8DCD}" srcOrd="2" destOrd="0" presId="urn:microsoft.com/office/officeart/2005/8/layout/list1"/>
    <dgm:cxn modelId="{9A917DE2-DAC5-401B-BBDA-2EC6B6412746}" type="presParOf" srcId="{93736BFF-2F4E-490F-B962-35A2237F8058}" destId="{B3F97E59-CD71-419A-833B-DEE3A8D4E21B}" srcOrd="3" destOrd="0" presId="urn:microsoft.com/office/officeart/2005/8/layout/list1"/>
    <dgm:cxn modelId="{53BF70BB-1297-4480-9F9B-AF4FEEAF340B}" type="presParOf" srcId="{93736BFF-2F4E-490F-B962-35A2237F8058}" destId="{88A8FFB4-221A-4AB6-9370-FF27CF311428}" srcOrd="4" destOrd="0" presId="urn:microsoft.com/office/officeart/2005/8/layout/list1"/>
    <dgm:cxn modelId="{4199B1B5-6111-41E5-ABD0-FF8202EA6D29}" type="presParOf" srcId="{88A8FFB4-221A-4AB6-9370-FF27CF311428}" destId="{AF884F3C-D237-4432-BCD9-6586CB3879F0}" srcOrd="0" destOrd="0" presId="urn:microsoft.com/office/officeart/2005/8/layout/list1"/>
    <dgm:cxn modelId="{C5DC6026-D976-4CAC-B3B5-5834C4149C6A}" type="presParOf" srcId="{88A8FFB4-221A-4AB6-9370-FF27CF311428}" destId="{06FFA9D1-E2FD-4656-8739-E0E0D10350C6}" srcOrd="1" destOrd="0" presId="urn:microsoft.com/office/officeart/2005/8/layout/list1"/>
    <dgm:cxn modelId="{BE23DEB3-E0F5-454D-BC13-3F4A9558A9CB}" type="presParOf" srcId="{93736BFF-2F4E-490F-B962-35A2237F8058}" destId="{B5140595-DCD5-498C-8861-56046E94487C}" srcOrd="5" destOrd="0" presId="urn:microsoft.com/office/officeart/2005/8/layout/list1"/>
    <dgm:cxn modelId="{268FDA33-BF4B-48E8-9BB6-56CFE23F31BD}" type="presParOf" srcId="{93736BFF-2F4E-490F-B962-35A2237F8058}" destId="{231B09A4-409F-40AA-ABC5-7A259A7FF58F}"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A5C1C-3917-430E-90D1-F3EB1B9A8DCD}">
      <dsp:nvSpPr>
        <dsp:cNvPr id="0" name=""/>
        <dsp:cNvSpPr/>
      </dsp:nvSpPr>
      <dsp:spPr>
        <a:xfrm>
          <a:off x="0" y="527481"/>
          <a:ext cx="9750490" cy="806400"/>
        </a:xfrm>
        <a:prstGeom prst="rect">
          <a:avLst/>
        </a:prstGeom>
        <a:solidFill>
          <a:schemeClr val="lt1">
            <a:alpha val="90000"/>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F9C36C8-1680-4E95-B8F4-E81BBB78E2C4}">
      <dsp:nvSpPr>
        <dsp:cNvPr id="0" name=""/>
        <dsp:cNvSpPr/>
      </dsp:nvSpPr>
      <dsp:spPr>
        <a:xfrm>
          <a:off x="489650" y="21985"/>
          <a:ext cx="6825343" cy="944640"/>
        </a:xfrm>
        <a:prstGeom prst="round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7982" tIns="0" rIns="257982" bIns="0" numCol="1" spcCol="1270" anchor="ctr" anchorCtr="0">
          <a:noAutofit/>
        </a:bodyPr>
        <a:lstStyle/>
        <a:p>
          <a:pPr marL="0" lvl="0" indent="0" algn="l" defTabSz="622300">
            <a:lnSpc>
              <a:spcPct val="90000"/>
            </a:lnSpc>
            <a:spcBef>
              <a:spcPct val="0"/>
            </a:spcBef>
            <a:spcAft>
              <a:spcPct val="35000"/>
            </a:spcAft>
            <a:buClrTx/>
            <a:buNone/>
          </a:pPr>
          <a:r>
            <a:rPr lang="en-US" sz="1400" kern="1200"/>
            <a:t>Big Mountain Resort recently installed an additional chair lift which increased operating cost by $1.54M</a:t>
          </a:r>
        </a:p>
      </dsp:txBody>
      <dsp:txXfrm>
        <a:off x="535764" y="68099"/>
        <a:ext cx="6733115" cy="852412"/>
      </dsp:txXfrm>
    </dsp:sp>
    <dsp:sp modelId="{019437F8-1D2E-4907-974F-3FC4EE50D872}">
      <dsp:nvSpPr>
        <dsp:cNvPr id="0" name=""/>
        <dsp:cNvSpPr/>
      </dsp:nvSpPr>
      <dsp:spPr>
        <a:xfrm>
          <a:off x="0" y="1979001"/>
          <a:ext cx="9750490" cy="806400"/>
        </a:xfrm>
        <a:prstGeom prst="rect">
          <a:avLst/>
        </a:prstGeom>
        <a:solidFill>
          <a:schemeClr val="lt1">
            <a:alpha val="90000"/>
            <a:hueOff val="0"/>
            <a:satOff val="0"/>
            <a:lumOff val="0"/>
            <a:alphaOff val="0"/>
          </a:schemeClr>
        </a:solidFill>
        <a:ln w="15875" cap="flat" cmpd="sng" algn="ctr">
          <a:solidFill>
            <a:schemeClr val="accent4">
              <a:hueOff val="726286"/>
              <a:satOff val="3132"/>
              <a:lumOff val="3627"/>
              <a:alphaOff val="0"/>
            </a:schemeClr>
          </a:solidFill>
          <a:prstDash val="solid"/>
        </a:ln>
        <a:effectLst/>
      </dsp:spPr>
      <dsp:style>
        <a:lnRef idx="2">
          <a:scrgbClr r="0" g="0" b="0"/>
        </a:lnRef>
        <a:fillRef idx="1">
          <a:scrgbClr r="0" g="0" b="0"/>
        </a:fillRef>
        <a:effectRef idx="0">
          <a:scrgbClr r="0" g="0" b="0"/>
        </a:effectRef>
        <a:fontRef idx="minor"/>
      </dsp:style>
    </dsp:sp>
    <dsp:sp modelId="{AD6BA8E7-27B5-4EC1-8184-C574618FCA46}">
      <dsp:nvSpPr>
        <dsp:cNvPr id="0" name=""/>
        <dsp:cNvSpPr/>
      </dsp:nvSpPr>
      <dsp:spPr>
        <a:xfrm>
          <a:off x="487524" y="1506681"/>
          <a:ext cx="6825343" cy="944640"/>
        </a:xfrm>
        <a:prstGeom prst="roundRect">
          <a:avLst/>
        </a:prstGeom>
        <a:solidFill>
          <a:schemeClr val="accent4">
            <a:hueOff val="726286"/>
            <a:satOff val="3132"/>
            <a:lumOff val="362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7982" tIns="0" rIns="257982" bIns="0" numCol="1" spcCol="1270" anchor="ctr" anchorCtr="0">
          <a:noAutofit/>
        </a:bodyPr>
        <a:lstStyle/>
        <a:p>
          <a:pPr marL="0" lvl="0" indent="0" algn="l" defTabSz="622300">
            <a:lnSpc>
              <a:spcPct val="90000"/>
            </a:lnSpc>
            <a:spcBef>
              <a:spcPct val="0"/>
            </a:spcBef>
            <a:spcAft>
              <a:spcPct val="35000"/>
            </a:spcAft>
            <a:buNone/>
          </a:pPr>
          <a:r>
            <a:rPr lang="en-US" sz="1400" kern="1200"/>
            <a:t>Investors would like to keep profit margins at 9.2% and need to understand how to maintain the profit margin with the addition of this new expense</a:t>
          </a:r>
          <a:endParaRPr lang="en-US" sz="1400" kern="1200" dirty="0"/>
        </a:p>
      </dsp:txBody>
      <dsp:txXfrm>
        <a:off x="533638" y="1552795"/>
        <a:ext cx="6733115" cy="852412"/>
      </dsp:txXfrm>
    </dsp:sp>
    <dsp:sp modelId="{528442D4-F680-40F4-8E74-973B835288A8}">
      <dsp:nvSpPr>
        <dsp:cNvPr id="0" name=""/>
        <dsp:cNvSpPr/>
      </dsp:nvSpPr>
      <dsp:spPr>
        <a:xfrm>
          <a:off x="0" y="3430521"/>
          <a:ext cx="9750490" cy="806400"/>
        </a:xfrm>
        <a:prstGeom prst="rect">
          <a:avLst/>
        </a:prstGeom>
        <a:solidFill>
          <a:schemeClr val="lt1">
            <a:alpha val="90000"/>
            <a:hueOff val="0"/>
            <a:satOff val="0"/>
            <a:lumOff val="0"/>
            <a:alphaOff val="0"/>
          </a:schemeClr>
        </a:solidFill>
        <a:ln w="15875" cap="flat" cmpd="sng" algn="ctr">
          <a:solidFill>
            <a:schemeClr val="accent4">
              <a:hueOff val="1452573"/>
              <a:satOff val="6265"/>
              <a:lumOff val="7255"/>
              <a:alphaOff val="0"/>
            </a:schemeClr>
          </a:solidFill>
          <a:prstDash val="solid"/>
        </a:ln>
        <a:effectLst/>
      </dsp:spPr>
      <dsp:style>
        <a:lnRef idx="2">
          <a:scrgbClr r="0" g="0" b="0"/>
        </a:lnRef>
        <a:fillRef idx="1">
          <a:scrgbClr r="0" g="0" b="0"/>
        </a:fillRef>
        <a:effectRef idx="0">
          <a:scrgbClr r="0" g="0" b="0"/>
        </a:effectRef>
        <a:fontRef idx="minor"/>
      </dsp:style>
    </dsp:sp>
    <dsp:sp modelId="{A0877C80-0465-4E19-A3E9-23467FEC13DA}">
      <dsp:nvSpPr>
        <dsp:cNvPr id="0" name=""/>
        <dsp:cNvSpPr/>
      </dsp:nvSpPr>
      <dsp:spPr>
        <a:xfrm>
          <a:off x="487524" y="2958201"/>
          <a:ext cx="6825343" cy="944640"/>
        </a:xfrm>
        <a:prstGeom prst="roundRect">
          <a:avLst/>
        </a:prstGeom>
        <a:solidFill>
          <a:schemeClr val="accent4">
            <a:hueOff val="1452573"/>
            <a:satOff val="6265"/>
            <a:lumOff val="725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7982" tIns="0" rIns="257982" bIns="0" numCol="1" spcCol="1270" anchor="ctr" anchorCtr="0">
          <a:noAutofit/>
        </a:bodyPr>
        <a:lstStyle/>
        <a:p>
          <a:pPr marL="0" lvl="0" indent="0" algn="l" defTabSz="622300">
            <a:lnSpc>
              <a:spcPct val="90000"/>
            </a:lnSpc>
            <a:spcBef>
              <a:spcPct val="0"/>
            </a:spcBef>
            <a:spcAft>
              <a:spcPct val="35000"/>
            </a:spcAft>
            <a:buNone/>
          </a:pPr>
          <a:r>
            <a:rPr lang="en-US" sz="1400" kern="1200" dirty="0"/>
            <a:t>This project will use data from other ski resorts to determine the increase in revenue required to maintain the desired profit margin</a:t>
          </a:r>
        </a:p>
      </dsp:txBody>
      <dsp:txXfrm>
        <a:off x="533638" y="3004315"/>
        <a:ext cx="6733115" cy="8524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A5C1C-3917-430E-90D1-F3EB1B9A8DCD}">
      <dsp:nvSpPr>
        <dsp:cNvPr id="0" name=""/>
        <dsp:cNvSpPr/>
      </dsp:nvSpPr>
      <dsp:spPr>
        <a:xfrm>
          <a:off x="0" y="159130"/>
          <a:ext cx="9294845" cy="535500"/>
        </a:xfrm>
        <a:prstGeom prst="rect">
          <a:avLst/>
        </a:prstGeom>
        <a:solidFill>
          <a:schemeClr val="lt1">
            <a:alpha val="90000"/>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1383" tIns="208280" rIns="721383" bIns="106680" numCol="1" spcCol="1270" anchor="t" anchorCtr="0">
          <a:noAutofit/>
        </a:bodyPr>
        <a:lstStyle/>
        <a:p>
          <a:pPr marL="114300" lvl="1" indent="-114300" algn="l" defTabSz="666750">
            <a:lnSpc>
              <a:spcPct val="90000"/>
            </a:lnSpc>
            <a:spcBef>
              <a:spcPct val="0"/>
            </a:spcBef>
            <a:spcAft>
              <a:spcPct val="15000"/>
            </a:spcAft>
            <a:buClrTx/>
            <a:buChar char="•"/>
          </a:pPr>
          <a:r>
            <a:rPr lang="en-US" sz="1500" kern="1200">
              <a:solidFill>
                <a:srgbClr val="000000"/>
              </a:solidFill>
              <a:effectLst/>
              <a:latin typeface="Helvetica" panose="020B0604020202020204" pitchFamily="34" charset="0"/>
              <a:ea typeface="Times New Roman" panose="02020603050405020304" pitchFamily="18" charset="0"/>
            </a:rPr>
            <a:t>Ticket </a:t>
          </a:r>
          <a:r>
            <a:rPr lang="en-US" sz="1500" kern="1200" dirty="0">
              <a:solidFill>
                <a:srgbClr val="000000"/>
              </a:solidFill>
              <a:effectLst/>
              <a:latin typeface="Helvetica" panose="020B0604020202020204" pitchFamily="34" charset="0"/>
              <a:ea typeface="Times New Roman" panose="02020603050405020304" pitchFamily="18" charset="0"/>
            </a:rPr>
            <a:t>uplift of $2 for &gt;$3M+ in revenue over the season </a:t>
          </a:r>
          <a:endParaRPr lang="en-US" sz="1500" kern="1200" dirty="0"/>
        </a:p>
      </dsp:txBody>
      <dsp:txXfrm>
        <a:off x="0" y="159130"/>
        <a:ext cx="9294845" cy="535500"/>
      </dsp:txXfrm>
    </dsp:sp>
    <dsp:sp modelId="{5F9C36C8-1680-4E95-B8F4-E81BBB78E2C4}">
      <dsp:nvSpPr>
        <dsp:cNvPr id="0" name=""/>
        <dsp:cNvSpPr/>
      </dsp:nvSpPr>
      <dsp:spPr>
        <a:xfrm>
          <a:off x="466768" y="1163"/>
          <a:ext cx="6506392" cy="295200"/>
        </a:xfrm>
        <a:prstGeom prst="round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5926" tIns="0" rIns="245926" bIns="0" numCol="1" spcCol="1270" anchor="ctr" anchorCtr="0">
          <a:noAutofit/>
        </a:bodyPr>
        <a:lstStyle/>
        <a:p>
          <a:pPr marL="0" lvl="0" indent="0" algn="l" defTabSz="889000">
            <a:lnSpc>
              <a:spcPct val="90000"/>
            </a:lnSpc>
            <a:spcBef>
              <a:spcPct val="0"/>
            </a:spcBef>
            <a:spcAft>
              <a:spcPct val="35000"/>
            </a:spcAft>
            <a:buClrTx/>
            <a:buNone/>
          </a:pPr>
          <a:r>
            <a:rPr lang="en-US" sz="2000" kern="1200" dirty="0">
              <a:solidFill>
                <a:schemeClr val="bg1"/>
              </a:solidFill>
              <a:effectLst/>
              <a:latin typeface="Helvetica" panose="020B0604020202020204" pitchFamily="34" charset="0"/>
              <a:ea typeface="Times New Roman" panose="02020603050405020304" pitchFamily="18" charset="0"/>
            </a:rPr>
            <a:t>Extend the vertical drop</a:t>
          </a:r>
          <a:endParaRPr lang="en-US" sz="2000" kern="1200" dirty="0">
            <a:solidFill>
              <a:schemeClr val="bg1"/>
            </a:solidFill>
          </a:endParaRPr>
        </a:p>
      </dsp:txBody>
      <dsp:txXfrm>
        <a:off x="481178" y="15573"/>
        <a:ext cx="6477572" cy="266380"/>
      </dsp:txXfrm>
    </dsp:sp>
    <dsp:sp modelId="{231B09A4-409F-40AA-ABC5-7A259A7FF58F}">
      <dsp:nvSpPr>
        <dsp:cNvPr id="0" name=""/>
        <dsp:cNvSpPr/>
      </dsp:nvSpPr>
      <dsp:spPr>
        <a:xfrm>
          <a:off x="0" y="896230"/>
          <a:ext cx="9294845" cy="1165500"/>
        </a:xfrm>
        <a:prstGeom prst="rect">
          <a:avLst/>
        </a:prstGeom>
        <a:solidFill>
          <a:schemeClr val="lt1">
            <a:alpha val="90000"/>
            <a:hueOff val="0"/>
            <a:satOff val="0"/>
            <a:lumOff val="0"/>
            <a:alphaOff val="0"/>
          </a:schemeClr>
        </a:solidFill>
        <a:ln w="15875" cap="flat" cmpd="sng" algn="ctr">
          <a:solidFill>
            <a:schemeClr val="accent4">
              <a:hueOff val="1452573"/>
              <a:satOff val="6265"/>
              <a:lumOff val="725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1383" tIns="208280" rIns="721383" bIns="106680" numCol="1" spcCol="1270" anchor="t" anchorCtr="0">
          <a:noAutofit/>
        </a:bodyPr>
        <a:lstStyle/>
        <a:p>
          <a:pPr marL="114300" lvl="1" indent="-114300" algn="l" defTabSz="666750">
            <a:lnSpc>
              <a:spcPct val="90000"/>
            </a:lnSpc>
            <a:spcBef>
              <a:spcPct val="0"/>
            </a:spcBef>
            <a:spcAft>
              <a:spcPct val="15000"/>
            </a:spcAft>
            <a:buClrTx/>
            <a:buChar char="•"/>
          </a:pPr>
          <a:r>
            <a:rPr lang="en-US" sz="1500" kern="1200" dirty="0">
              <a:solidFill>
                <a:srgbClr val="000000"/>
              </a:solidFill>
              <a:effectLst/>
              <a:latin typeface="Helvetica" panose="020B0604020202020204" pitchFamily="34" charset="0"/>
              <a:ea typeface="Times New Roman" panose="02020603050405020304" pitchFamily="18" charset="0"/>
            </a:rPr>
            <a:t>Closing a single run will not impact support for ticket price increases.</a:t>
          </a:r>
        </a:p>
        <a:p>
          <a:pPr marL="114300" lvl="1" indent="-114300" algn="l" defTabSz="666750">
            <a:lnSpc>
              <a:spcPct val="90000"/>
            </a:lnSpc>
            <a:spcBef>
              <a:spcPct val="0"/>
            </a:spcBef>
            <a:spcAft>
              <a:spcPct val="15000"/>
            </a:spcAft>
            <a:buClrTx/>
            <a:buChar char="•"/>
          </a:pPr>
          <a:r>
            <a:rPr lang="en-US" sz="1500" kern="1200" dirty="0">
              <a:solidFill>
                <a:srgbClr val="000000"/>
              </a:solidFill>
              <a:effectLst/>
              <a:latin typeface="Helvetica" panose="020B0604020202020204" pitchFamily="34" charset="0"/>
              <a:ea typeface="Times New Roman" panose="02020603050405020304" pitchFamily="18" charset="0"/>
            </a:rPr>
            <a:t>In the situation that multiple runs are becoming problematic, the model suggests that closing three, four, or five will not have an incremental effect in ticket price support. Therefore, if three runs need to be closed, it would be cost-effective to close five. </a:t>
          </a:r>
        </a:p>
      </dsp:txBody>
      <dsp:txXfrm>
        <a:off x="0" y="896230"/>
        <a:ext cx="9294845" cy="1165500"/>
      </dsp:txXfrm>
    </dsp:sp>
    <dsp:sp modelId="{06FFA9D1-E2FD-4656-8739-E0E0D10350C6}">
      <dsp:nvSpPr>
        <dsp:cNvPr id="0" name=""/>
        <dsp:cNvSpPr/>
      </dsp:nvSpPr>
      <dsp:spPr>
        <a:xfrm>
          <a:off x="464742" y="748631"/>
          <a:ext cx="6506392" cy="295200"/>
        </a:xfrm>
        <a:prstGeom prst="roundRect">
          <a:avLst/>
        </a:prstGeom>
        <a:solidFill>
          <a:schemeClr val="accent4">
            <a:hueOff val="1452573"/>
            <a:satOff val="6265"/>
            <a:lumOff val="725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5926" tIns="0" rIns="245926" bIns="0" numCol="1" spcCol="1270" anchor="ctr" anchorCtr="0">
          <a:noAutofit/>
        </a:bodyPr>
        <a:lstStyle/>
        <a:p>
          <a:pPr marL="0" lvl="0" indent="0" algn="l" defTabSz="889000">
            <a:lnSpc>
              <a:spcPct val="90000"/>
            </a:lnSpc>
            <a:spcBef>
              <a:spcPct val="0"/>
            </a:spcBef>
            <a:spcAft>
              <a:spcPct val="35000"/>
            </a:spcAft>
            <a:buClrTx/>
            <a:buNone/>
          </a:pPr>
          <a:r>
            <a:rPr lang="en-US" sz="2000" kern="1200" dirty="0">
              <a:solidFill>
                <a:schemeClr val="bg1"/>
              </a:solidFill>
              <a:latin typeface="Helvetica" panose="020B0604020202020204" pitchFamily="34" charset="0"/>
              <a:ea typeface="Times New Roman" panose="02020603050405020304" pitchFamily="18" charset="0"/>
            </a:rPr>
            <a:t>Close down a run</a:t>
          </a:r>
          <a:endParaRPr lang="en-US" sz="2000" kern="1200" dirty="0">
            <a:solidFill>
              <a:schemeClr val="bg1"/>
            </a:solidFill>
            <a:effectLst/>
            <a:latin typeface="Helvetica" panose="020B0604020202020204" pitchFamily="34" charset="0"/>
            <a:ea typeface="Times New Roman" panose="02020603050405020304" pitchFamily="18" charset="0"/>
          </a:endParaRPr>
        </a:p>
      </dsp:txBody>
      <dsp:txXfrm>
        <a:off x="479152" y="763041"/>
        <a:ext cx="6477572" cy="26638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8/10/2020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6444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8/10/2020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5836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8/10/2020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1739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8/10/2020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91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8/10/2020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3197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8/10/2020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0876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8/10/2020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4747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8/10/2020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13343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8/10/2020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64807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8/10/2020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92233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8/10/2020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2401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8/10/2020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196607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C4086E-4565-4DB7-99CE-A695DB2DFA4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9" name="Rectangle 8">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1">
                  <a:alpha val="0"/>
                </a:schemeClr>
              </a:gs>
              <a:gs pos="25000">
                <a:srgbClr val="000000">
                  <a:alpha val="15000"/>
                </a:srgbClr>
              </a:gs>
              <a:gs pos="75000">
                <a:srgbClr val="000000">
                  <a:alpha val="15000"/>
                </a:srgbClr>
              </a:gs>
              <a:gs pos="50000">
                <a:schemeClr val="tx1">
                  <a:alpha val="30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7CB6FB-C512-493E-AD40-32C64C76FD7B}"/>
              </a:ext>
            </a:extLst>
          </p:cNvPr>
          <p:cNvSpPr>
            <a:spLocks noGrp="1"/>
          </p:cNvSpPr>
          <p:nvPr>
            <p:ph type="ctrTitle"/>
          </p:nvPr>
        </p:nvSpPr>
        <p:spPr>
          <a:xfrm>
            <a:off x="1097280" y="325549"/>
            <a:ext cx="10058400" cy="3663755"/>
          </a:xfrm>
          <a:effectLst>
            <a:outerShdw blurRad="50800" dist="38100" dir="2700000" algn="tl" rotWithShape="0">
              <a:prstClr val="black">
                <a:alpha val="40000"/>
              </a:prstClr>
            </a:outerShdw>
          </a:effectLst>
        </p:spPr>
        <p:txBody>
          <a:bodyPr>
            <a:normAutofit/>
          </a:bodyPr>
          <a:lstStyle/>
          <a:p>
            <a:pPr algn="ctr"/>
            <a:r>
              <a:rPr lang="en-US" sz="3600" dirty="0">
                <a:solidFill>
                  <a:schemeClr val="bg1"/>
                </a:solidFill>
              </a:rPr>
              <a:t>Big Mountain Case Study</a:t>
            </a:r>
          </a:p>
        </p:txBody>
      </p:sp>
      <p:sp>
        <p:nvSpPr>
          <p:cNvPr id="3" name="Subtitle 2">
            <a:extLst>
              <a:ext uri="{FF2B5EF4-FFF2-40B4-BE49-F238E27FC236}">
                <a16:creationId xmlns:a16="http://schemas.microsoft.com/office/drawing/2014/main" id="{9EE9D417-72D5-4CD4-9D4A-178489D492B0}"/>
              </a:ext>
            </a:extLst>
          </p:cNvPr>
          <p:cNvSpPr>
            <a:spLocks noGrp="1"/>
          </p:cNvSpPr>
          <p:nvPr>
            <p:ph type="subTitle" idx="1"/>
          </p:nvPr>
        </p:nvSpPr>
        <p:spPr>
          <a:xfrm>
            <a:off x="1100051" y="4158916"/>
            <a:ext cx="10058400" cy="1195834"/>
          </a:xfrm>
          <a:effectLst>
            <a:outerShdw blurRad="50800" dist="38100" dir="2700000" algn="tl" rotWithShape="0">
              <a:prstClr val="black">
                <a:alpha val="40000"/>
              </a:prstClr>
            </a:outerShdw>
          </a:effectLst>
        </p:spPr>
        <p:txBody>
          <a:bodyPr>
            <a:normAutofit/>
          </a:bodyPr>
          <a:lstStyle/>
          <a:p>
            <a:pPr algn="ctr"/>
            <a:r>
              <a:rPr lang="en-US" sz="1800" dirty="0">
                <a:solidFill>
                  <a:schemeClr val="bg1"/>
                </a:solidFill>
              </a:rPr>
              <a:t> </a:t>
            </a:r>
          </a:p>
        </p:txBody>
      </p:sp>
      <p:cxnSp>
        <p:nvCxnSpPr>
          <p:cNvPr id="11" name="Straight Connector 10">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9441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24EE4-158D-40CB-B9EA-EF90F96E8A36}"/>
              </a:ext>
            </a:extLst>
          </p:cNvPr>
          <p:cNvSpPr>
            <a:spLocks noGrp="1"/>
          </p:cNvSpPr>
          <p:nvPr>
            <p:ph type="title"/>
          </p:nvPr>
        </p:nvSpPr>
        <p:spPr/>
        <p:txBody>
          <a:bodyPr/>
          <a:lstStyle/>
          <a:p>
            <a:r>
              <a:rPr lang="en-US" b="1" dirty="0"/>
              <a:t>Problem Statement</a:t>
            </a:r>
          </a:p>
        </p:txBody>
      </p:sp>
      <p:graphicFrame>
        <p:nvGraphicFramePr>
          <p:cNvPr id="4" name="Diagram 3">
            <a:extLst>
              <a:ext uri="{FF2B5EF4-FFF2-40B4-BE49-F238E27FC236}">
                <a16:creationId xmlns:a16="http://schemas.microsoft.com/office/drawing/2014/main" id="{CC4723B3-EB69-4584-9582-0496CFA8891D}"/>
              </a:ext>
            </a:extLst>
          </p:cNvPr>
          <p:cNvGraphicFramePr/>
          <p:nvPr>
            <p:extLst>
              <p:ext uri="{D42A27DB-BD31-4B8C-83A1-F6EECF244321}">
                <p14:modId xmlns:p14="http://schemas.microsoft.com/office/powerpoint/2010/main" val="4083138833"/>
              </p:ext>
            </p:extLst>
          </p:nvPr>
        </p:nvGraphicFramePr>
        <p:xfrm>
          <a:off x="1220755" y="1912776"/>
          <a:ext cx="9750490" cy="42920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1003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24EE4-158D-40CB-B9EA-EF90F96E8A36}"/>
              </a:ext>
            </a:extLst>
          </p:cNvPr>
          <p:cNvSpPr>
            <a:spLocks noGrp="1"/>
          </p:cNvSpPr>
          <p:nvPr>
            <p:ph type="title"/>
          </p:nvPr>
        </p:nvSpPr>
        <p:spPr/>
        <p:txBody>
          <a:bodyPr/>
          <a:lstStyle/>
          <a:p>
            <a:r>
              <a:rPr lang="en-US" b="0" i="0" dirty="0">
                <a:solidFill>
                  <a:srgbClr val="333333"/>
                </a:solidFill>
                <a:effectLst/>
                <a:latin typeface="Roboto"/>
              </a:rPr>
              <a:t>Recommendation</a:t>
            </a:r>
            <a:endParaRPr lang="en-US" dirty="0"/>
          </a:p>
        </p:txBody>
      </p:sp>
      <p:sp>
        <p:nvSpPr>
          <p:cNvPr id="3" name="Content Placeholder 2">
            <a:extLst>
              <a:ext uri="{FF2B5EF4-FFF2-40B4-BE49-F238E27FC236}">
                <a16:creationId xmlns:a16="http://schemas.microsoft.com/office/drawing/2014/main" id="{1B4E1072-3BF9-4F1D-AB11-3FB735F4D130}"/>
              </a:ext>
            </a:extLst>
          </p:cNvPr>
          <p:cNvSpPr>
            <a:spLocks noGrp="1"/>
          </p:cNvSpPr>
          <p:nvPr>
            <p:ph idx="1"/>
          </p:nvPr>
        </p:nvSpPr>
        <p:spPr/>
        <p:txBody>
          <a:bodyPr>
            <a:normAutofit/>
          </a:bodyPr>
          <a:lstStyle/>
          <a:p>
            <a:pPr marL="0" marR="0" indent="0">
              <a:spcBef>
                <a:spcPts val="0"/>
              </a:spcBef>
              <a:spcAft>
                <a:spcPts val="0"/>
              </a:spcAft>
              <a:buNone/>
            </a:pPr>
            <a:r>
              <a:rPr lang="en-US" sz="1800" i="1" dirty="0">
                <a:solidFill>
                  <a:srgbClr val="000000"/>
                </a:solidFill>
                <a:effectLst/>
                <a:latin typeface="Helvetica" panose="020B0604020202020204" pitchFamily="34" charset="0"/>
                <a:ea typeface="Times New Roman" panose="02020603050405020304" pitchFamily="18" charset="0"/>
              </a:rPr>
              <a:t>Big Mountain is currently the most expensive resort in Montana so is already perceived as a high-end resort. Modeling scenarios support ticket increases to generate more revenue and offset the cost introduced with the new ski lift.</a:t>
            </a:r>
          </a:p>
          <a:p>
            <a:pPr marL="0" marR="0" indent="0">
              <a:spcBef>
                <a:spcPts val="0"/>
              </a:spcBef>
              <a:spcAft>
                <a:spcPts val="0"/>
              </a:spcAft>
              <a:buNone/>
            </a:pPr>
            <a:endParaRPr lang="en-US" sz="1800" i="1" dirty="0">
              <a:solidFill>
                <a:srgbClr val="000000"/>
              </a:solidFill>
              <a:effectLst/>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effectLst/>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effectLst/>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effectLst/>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effectLst/>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latin typeface="Helvetica" panose="020B0604020202020204" pitchFamily="34" charset="0"/>
              <a:ea typeface="Times New Roman" panose="02020603050405020304" pitchFamily="18" charset="0"/>
            </a:endParaRPr>
          </a:p>
          <a:p>
            <a:pPr marL="0" marR="0" indent="0">
              <a:spcBef>
                <a:spcPts val="0"/>
              </a:spcBef>
              <a:spcAft>
                <a:spcPts val="0"/>
              </a:spcAft>
              <a:buNone/>
            </a:pPr>
            <a:endParaRPr lang="en-US" sz="1800" dirty="0">
              <a:solidFill>
                <a:srgbClr val="000000"/>
              </a:solidFill>
              <a:effectLst/>
              <a:latin typeface="Helvetica" panose="020B0604020202020204" pitchFamily="34" charset="0"/>
              <a:ea typeface="Times New Roman" panose="02020603050405020304" pitchFamily="18" charset="0"/>
            </a:endParaRPr>
          </a:p>
          <a:p>
            <a:pPr marL="0" marR="0" algn="ctr">
              <a:spcBef>
                <a:spcPts val="0"/>
              </a:spcBef>
              <a:spcAft>
                <a:spcPts val="0"/>
              </a:spcAft>
            </a:pPr>
            <a:r>
              <a:rPr lang="en-US" sz="1800" b="0" i="1" dirty="0">
                <a:solidFill>
                  <a:schemeClr val="bg1">
                    <a:lumMod val="50000"/>
                  </a:schemeClr>
                </a:solidFill>
                <a:effectLst/>
                <a:latin typeface="Helvetica" panose="020B0604020202020204" pitchFamily="34" charset="0"/>
                <a:ea typeface="Times New Roman" panose="02020603050405020304" pitchFamily="18" charset="0"/>
              </a:rPr>
              <a:t>*Assuming an expected</a:t>
            </a:r>
            <a:r>
              <a:rPr lang="en-US" sz="1800" b="1" i="1" dirty="0">
                <a:solidFill>
                  <a:schemeClr val="bg1">
                    <a:lumMod val="50000"/>
                  </a:schemeClr>
                </a:solidFill>
                <a:effectLst/>
                <a:latin typeface="Helvetica" panose="020B0604020202020204" pitchFamily="34" charset="0"/>
                <a:ea typeface="Times New Roman" panose="02020603050405020304" pitchFamily="18" charset="0"/>
              </a:rPr>
              <a:t> </a:t>
            </a:r>
            <a:r>
              <a:rPr lang="en-US" sz="1800" i="1" dirty="0">
                <a:solidFill>
                  <a:schemeClr val="bg1">
                    <a:lumMod val="50000"/>
                  </a:schemeClr>
                </a:solidFill>
                <a:effectLst/>
                <a:latin typeface="Helvetica" panose="020B0604020202020204" pitchFamily="34" charset="0"/>
                <a:ea typeface="Times New Roman" panose="02020603050405020304" pitchFamily="18" charset="0"/>
              </a:rPr>
              <a:t>350,000 visitors skiing an average of 5 days</a:t>
            </a:r>
            <a:endParaRPr lang="en-US" sz="1800" i="1" dirty="0">
              <a:solidFill>
                <a:schemeClr val="bg1">
                  <a:lumMod val="50000"/>
                </a:schemeClr>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endParaRPr lang="en-US" sz="1800" dirty="0">
              <a:effectLst/>
              <a:latin typeface="Times New Roman" panose="02020603050405020304" pitchFamily="18" charset="0"/>
              <a:ea typeface="Times New Roman" panose="02020603050405020304" pitchFamily="18" charset="0"/>
            </a:endParaRPr>
          </a:p>
        </p:txBody>
      </p:sp>
      <p:graphicFrame>
        <p:nvGraphicFramePr>
          <p:cNvPr id="7" name="Diagram 6">
            <a:extLst>
              <a:ext uri="{FF2B5EF4-FFF2-40B4-BE49-F238E27FC236}">
                <a16:creationId xmlns:a16="http://schemas.microsoft.com/office/drawing/2014/main" id="{FA88A0B2-ECF3-4F28-8535-DBD9BF7ACE24}"/>
              </a:ext>
            </a:extLst>
          </p:cNvPr>
          <p:cNvGraphicFramePr/>
          <p:nvPr>
            <p:extLst>
              <p:ext uri="{D42A27DB-BD31-4B8C-83A1-F6EECF244321}">
                <p14:modId xmlns:p14="http://schemas.microsoft.com/office/powerpoint/2010/main" val="3253102242"/>
              </p:ext>
            </p:extLst>
          </p:nvPr>
        </p:nvGraphicFramePr>
        <p:xfrm>
          <a:off x="1097280" y="3086567"/>
          <a:ext cx="9294846" cy="20732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65015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24EE4-158D-40CB-B9EA-EF90F96E8A36}"/>
              </a:ext>
            </a:extLst>
          </p:cNvPr>
          <p:cNvSpPr>
            <a:spLocks noGrp="1"/>
          </p:cNvSpPr>
          <p:nvPr>
            <p:ph type="title"/>
          </p:nvPr>
        </p:nvSpPr>
        <p:spPr/>
        <p:txBody>
          <a:bodyPr/>
          <a:lstStyle/>
          <a:p>
            <a:r>
              <a:rPr lang="en-US" b="0" i="0" dirty="0">
                <a:solidFill>
                  <a:srgbClr val="333333"/>
                </a:solidFill>
                <a:effectLst/>
                <a:latin typeface="Roboto"/>
              </a:rPr>
              <a:t>Modeling Results: Closing Runs</a:t>
            </a:r>
            <a:endParaRPr lang="en-US" dirty="0"/>
          </a:p>
        </p:txBody>
      </p:sp>
      <p:pic>
        <p:nvPicPr>
          <p:cNvPr id="6" name="Picture 5">
            <a:extLst>
              <a:ext uri="{FF2B5EF4-FFF2-40B4-BE49-F238E27FC236}">
                <a16:creationId xmlns:a16="http://schemas.microsoft.com/office/drawing/2014/main" id="{9CFF22D5-9D2A-4957-9957-47B345B44CF9}"/>
              </a:ext>
            </a:extLst>
          </p:cNvPr>
          <p:cNvPicPr>
            <a:picLocks noChangeAspect="1"/>
          </p:cNvPicPr>
          <p:nvPr/>
        </p:nvPicPr>
        <p:blipFill>
          <a:blip r:embed="rId2"/>
          <a:stretch>
            <a:fillRect/>
          </a:stretch>
        </p:blipFill>
        <p:spPr>
          <a:xfrm>
            <a:off x="4040156" y="2034198"/>
            <a:ext cx="7366972" cy="3947490"/>
          </a:xfrm>
          <a:prstGeom prst="rect">
            <a:avLst/>
          </a:prstGeom>
        </p:spPr>
      </p:pic>
      <p:sp>
        <p:nvSpPr>
          <p:cNvPr id="9" name="Speech Bubble: Rectangle with Corners Rounded 8">
            <a:extLst>
              <a:ext uri="{FF2B5EF4-FFF2-40B4-BE49-F238E27FC236}">
                <a16:creationId xmlns:a16="http://schemas.microsoft.com/office/drawing/2014/main" id="{7455D827-8C00-4CCE-A166-F89A7DDB865B}"/>
              </a:ext>
            </a:extLst>
          </p:cNvPr>
          <p:cNvSpPr/>
          <p:nvPr/>
        </p:nvSpPr>
        <p:spPr>
          <a:xfrm>
            <a:off x="326572" y="2264540"/>
            <a:ext cx="3713584" cy="977847"/>
          </a:xfrm>
          <a:prstGeom prst="wedgeRoundRectCallout">
            <a:avLst>
              <a:gd name="adj1" fmla="val 71247"/>
              <a:gd name="adj2" fmla="val -13262"/>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800" dirty="0">
                <a:solidFill>
                  <a:srgbClr val="000000"/>
                </a:solidFill>
                <a:effectLst/>
                <a:latin typeface="Helvetica" panose="020B0604020202020204" pitchFamily="34" charset="0"/>
                <a:ea typeface="Times New Roman" panose="02020603050405020304" pitchFamily="18" charset="0"/>
              </a:rPr>
              <a:t>Closing a single run will not impact support for ticket price increases.</a:t>
            </a:r>
            <a:endParaRPr lang="en-US" dirty="0"/>
          </a:p>
        </p:txBody>
      </p:sp>
      <p:sp>
        <p:nvSpPr>
          <p:cNvPr id="11" name="Speech Bubble: Rectangle with Corners Rounded 10">
            <a:extLst>
              <a:ext uri="{FF2B5EF4-FFF2-40B4-BE49-F238E27FC236}">
                <a16:creationId xmlns:a16="http://schemas.microsoft.com/office/drawing/2014/main" id="{007EC21E-1E53-44FC-A918-1FDB60F2A3B4}"/>
              </a:ext>
            </a:extLst>
          </p:cNvPr>
          <p:cNvSpPr/>
          <p:nvPr/>
        </p:nvSpPr>
        <p:spPr>
          <a:xfrm>
            <a:off x="326572" y="3488463"/>
            <a:ext cx="3713584" cy="2575250"/>
          </a:xfrm>
          <a:prstGeom prst="wedgeRoundRectCallout">
            <a:avLst>
              <a:gd name="adj1" fmla="val 83307"/>
              <a:gd name="adj2" fmla="val -46690"/>
              <a:gd name="adj3" fmla="val 16667"/>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lvl="0">
              <a:buClrTx/>
            </a:pPr>
            <a:r>
              <a:rPr lang="en-US" sz="1800" dirty="0">
                <a:solidFill>
                  <a:srgbClr val="000000"/>
                </a:solidFill>
                <a:effectLst/>
                <a:latin typeface="Helvetica" panose="020B0604020202020204" pitchFamily="34" charset="0"/>
                <a:ea typeface="Times New Roman" panose="02020603050405020304" pitchFamily="18" charset="0"/>
              </a:rPr>
              <a:t>In the situation that multiple runs are becoming problematic, the model suggests that closing three, four, or five will not have an incremental effect in ticket price support. Therefore, if three runs need to be closed, it would be cost-effective to close five. </a:t>
            </a:r>
          </a:p>
        </p:txBody>
      </p:sp>
    </p:spTree>
    <p:extLst>
      <p:ext uri="{BB962C8B-B14F-4D97-AF65-F5344CB8AC3E}">
        <p14:creationId xmlns:p14="http://schemas.microsoft.com/office/powerpoint/2010/main" val="1302810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24EE4-158D-40CB-B9EA-EF90F96E8A36}"/>
              </a:ext>
            </a:extLst>
          </p:cNvPr>
          <p:cNvSpPr>
            <a:spLocks noGrp="1"/>
          </p:cNvSpPr>
          <p:nvPr>
            <p:ph type="title"/>
          </p:nvPr>
        </p:nvSpPr>
        <p:spPr/>
        <p:txBody>
          <a:bodyPr/>
          <a:lstStyle/>
          <a:p>
            <a:r>
              <a:rPr lang="en-US" b="0" i="0" dirty="0">
                <a:solidFill>
                  <a:srgbClr val="333333"/>
                </a:solidFill>
                <a:effectLst/>
                <a:latin typeface="Roboto"/>
              </a:rPr>
              <a:t>Summary</a:t>
            </a:r>
            <a:endParaRPr lang="en-US" dirty="0"/>
          </a:p>
        </p:txBody>
      </p:sp>
      <p:sp>
        <p:nvSpPr>
          <p:cNvPr id="4" name="TextBox 3">
            <a:extLst>
              <a:ext uri="{FF2B5EF4-FFF2-40B4-BE49-F238E27FC236}">
                <a16:creationId xmlns:a16="http://schemas.microsoft.com/office/drawing/2014/main" id="{491E3C30-9C31-4064-8AC3-361C066E62AA}"/>
              </a:ext>
            </a:extLst>
          </p:cNvPr>
          <p:cNvSpPr txBox="1"/>
          <p:nvPr/>
        </p:nvSpPr>
        <p:spPr>
          <a:xfrm>
            <a:off x="601617" y="2011472"/>
            <a:ext cx="10988766" cy="3693319"/>
          </a:xfrm>
          <a:prstGeom prst="rect">
            <a:avLst/>
          </a:prstGeom>
          <a:noFill/>
        </p:spPr>
        <p:txBody>
          <a:bodyPr wrap="square">
            <a:spAutoFit/>
          </a:bodyPr>
          <a:lstStyle/>
          <a:p>
            <a:pPr algn="l"/>
            <a:r>
              <a:rPr lang="en-US" b="0" i="0" dirty="0">
                <a:solidFill>
                  <a:srgbClr val="000000"/>
                </a:solidFill>
                <a:effectLst/>
                <a:latin typeface="Helvetica Neue"/>
              </a:rPr>
              <a:t>Big Mountain is already the most expensive resort in Montana so an increased ticket price would solidify its position as a premiere premium resort. </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The recent chair lift addition has increased operating costs by $1,540,000 this season, this equates to an additional $.88 per ticket assuming 350,000 visitors purchasing 5-day tickets each. </a:t>
            </a:r>
          </a:p>
          <a:p>
            <a:pPr algn="l"/>
            <a:endParaRPr lang="en-US" dirty="0">
              <a:solidFill>
                <a:srgbClr val="000000"/>
              </a:solidFill>
              <a:latin typeface="Helvetica Neue"/>
            </a:endParaRPr>
          </a:p>
          <a:p>
            <a:pPr algn="l"/>
            <a:r>
              <a:rPr lang="en-US" b="0" i="0" dirty="0">
                <a:solidFill>
                  <a:srgbClr val="000000"/>
                </a:solidFill>
                <a:effectLst/>
                <a:latin typeface="Helvetica Neue"/>
              </a:rPr>
              <a:t>The top scenario for increased revenue is to extend the vertical drop by adding a run serviced by a new chair lift that extends the vertical drop by 150 feet. The model suggests this could support a ticket price uplift of almost $2, equating to well over $3M revenue over the season.</a:t>
            </a:r>
          </a:p>
          <a:p>
            <a:pPr algn="l"/>
            <a:endParaRPr lang="en-US" b="0" i="0" dirty="0">
              <a:solidFill>
                <a:srgbClr val="000000"/>
              </a:solidFill>
              <a:effectLst/>
              <a:latin typeface="Helvetica Neue"/>
            </a:endParaRPr>
          </a:p>
          <a:p>
            <a:pPr algn="l"/>
            <a:r>
              <a:rPr lang="en-US" b="0" i="0" dirty="0">
                <a:solidFill>
                  <a:srgbClr val="000000"/>
                </a:solidFill>
                <a:effectLst/>
                <a:latin typeface="Helvetica Neue"/>
              </a:rPr>
              <a:t>The cost-cutting exercise of closing some runs could be tried with just one run. The model suggests this doesn't impact support for ticket price. However, if there were a few runs becoming, say, difficult or expensive to maintain, the model may provide a guide that we may as well close five as close three.</a:t>
            </a:r>
          </a:p>
        </p:txBody>
      </p:sp>
    </p:spTree>
    <p:extLst>
      <p:ext uri="{BB962C8B-B14F-4D97-AF65-F5344CB8AC3E}">
        <p14:creationId xmlns:p14="http://schemas.microsoft.com/office/powerpoint/2010/main" val="2380448882"/>
      </p:ext>
    </p:extLst>
  </p:cSld>
  <p:clrMapOvr>
    <a:masterClrMapping/>
  </p:clrMapOvr>
</p:sld>
</file>

<file path=ppt/theme/theme1.xml><?xml version="1.0" encoding="utf-8"?>
<a:theme xmlns:a="http://schemas.openxmlformats.org/drawingml/2006/main" name="RetrospectVTI">
  <a:themeElements>
    <a:clrScheme name="AnalogousFromLightSeed_2SEEDS">
      <a:dk1>
        <a:srgbClr val="000000"/>
      </a:dk1>
      <a:lt1>
        <a:srgbClr val="FFFFFF"/>
      </a:lt1>
      <a:dk2>
        <a:srgbClr val="243541"/>
      </a:dk2>
      <a:lt2>
        <a:srgbClr val="E2E3E8"/>
      </a:lt2>
      <a:accent1>
        <a:srgbClr val="A9A274"/>
      </a:accent1>
      <a:accent2>
        <a:srgbClr val="BB9B82"/>
      </a:accent2>
      <a:accent3>
        <a:srgbClr val="9AA57D"/>
      </a:accent3>
      <a:accent4>
        <a:srgbClr val="73A9A9"/>
      </a:accent4>
      <a:accent5>
        <a:srgbClr val="84A6BD"/>
      </a:accent5>
      <a:accent6>
        <a:srgbClr val="7F89BA"/>
      </a:accent6>
      <a:hlink>
        <a:srgbClr val="717AB2"/>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27</TotalTime>
  <Words>453</Words>
  <Application>Microsoft Office PowerPoint</Application>
  <PresentationFormat>Widescreen</PresentationFormat>
  <Paragraphs>34</Paragraphs>
  <Slides>5</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vt:i4>
      </vt:variant>
    </vt:vector>
  </HeadingPairs>
  <TitlesOfParts>
    <vt:vector size="13" baseType="lpstr">
      <vt:lpstr>Arial</vt:lpstr>
      <vt:lpstr>Calibri</vt:lpstr>
      <vt:lpstr>Calibri Light</vt:lpstr>
      <vt:lpstr>Helvetica</vt:lpstr>
      <vt:lpstr>Helvetica Neue</vt:lpstr>
      <vt:lpstr>Roboto</vt:lpstr>
      <vt:lpstr>Times New Roman</vt:lpstr>
      <vt:lpstr>RetrospectVTI</vt:lpstr>
      <vt:lpstr>Big Mountain Case Study</vt:lpstr>
      <vt:lpstr>Problem Statement</vt:lpstr>
      <vt:lpstr>Recommendation</vt:lpstr>
      <vt:lpstr>Modeling Results: Closing Runs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Alison Lao</dc:creator>
  <cp:lastModifiedBy>Alison Lao</cp:lastModifiedBy>
  <cp:revision>1</cp:revision>
  <dcterms:created xsi:type="dcterms:W3CDTF">2020-08-10T20:00:24Z</dcterms:created>
  <dcterms:modified xsi:type="dcterms:W3CDTF">2020-08-10T20:28:12Z</dcterms:modified>
</cp:coreProperties>
</file>

<file path=docProps/thumbnail.jpeg>
</file>